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handoutMasterIdLst>
    <p:handoutMasterId r:id="rId25"/>
  </p:handoutMasterIdLst>
  <p:sldIdLst>
    <p:sldId id="275" r:id="rId2"/>
    <p:sldId id="257" r:id="rId3"/>
    <p:sldId id="276" r:id="rId4"/>
    <p:sldId id="283" r:id="rId5"/>
    <p:sldId id="284" r:id="rId6"/>
    <p:sldId id="280" r:id="rId7"/>
    <p:sldId id="279" r:id="rId8"/>
    <p:sldId id="322" r:id="rId9"/>
    <p:sldId id="281" r:id="rId10"/>
    <p:sldId id="300" r:id="rId11"/>
    <p:sldId id="323" r:id="rId12"/>
    <p:sldId id="338" r:id="rId13"/>
    <p:sldId id="339" r:id="rId14"/>
    <p:sldId id="342" r:id="rId15"/>
    <p:sldId id="347" r:id="rId16"/>
    <p:sldId id="324" r:id="rId17"/>
    <p:sldId id="345" r:id="rId18"/>
    <p:sldId id="351" r:id="rId19"/>
    <p:sldId id="346" r:id="rId20"/>
    <p:sldId id="349" r:id="rId21"/>
    <p:sldId id="350" r:id="rId22"/>
    <p:sldId id="268" r:id="rId23"/>
  </p:sldIdLst>
  <p:sldSz cx="9144000" cy="6858000" type="screen4x3"/>
  <p:notesSz cx="6805613" cy="9939338"/>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CC"/>
    <a:srgbClr val="00CC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0" autoAdjust="0"/>
    <p:restoredTop sz="94624" autoAdjust="0"/>
  </p:normalViewPr>
  <p:slideViewPr>
    <p:cSldViewPr showGuides="1">
      <p:cViewPr varScale="1">
        <p:scale>
          <a:sx n="70" d="100"/>
          <a:sy n="70" d="100"/>
        </p:scale>
        <p:origin x="-142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9575" cy="496888"/>
          </a:xfrm>
          <a:prstGeom prst="rect">
            <a:avLst/>
          </a:prstGeom>
        </p:spPr>
        <p:txBody>
          <a:bodyPr vert="horz" lIns="91429" tIns="45714" rIns="91429" bIns="45714" rtlCol="0"/>
          <a:lstStyle>
            <a:lvl1pPr algn="l">
              <a:defRPr sz="1200"/>
            </a:lvl1pPr>
          </a:lstStyle>
          <a:p>
            <a:endParaRPr lang="el-GR" dirty="0"/>
          </a:p>
        </p:txBody>
      </p:sp>
      <p:sp>
        <p:nvSpPr>
          <p:cNvPr id="3" name="Θέση ημερομηνίας 2"/>
          <p:cNvSpPr>
            <a:spLocks noGrp="1"/>
          </p:cNvSpPr>
          <p:nvPr>
            <p:ph type="dt" sz="quarter" idx="1"/>
          </p:nvPr>
        </p:nvSpPr>
        <p:spPr>
          <a:xfrm>
            <a:off x="3854451" y="0"/>
            <a:ext cx="2949575" cy="496888"/>
          </a:xfrm>
          <a:prstGeom prst="rect">
            <a:avLst/>
          </a:prstGeom>
        </p:spPr>
        <p:txBody>
          <a:bodyPr vert="horz" lIns="91429" tIns="45714" rIns="91429" bIns="45714" rtlCol="0"/>
          <a:lstStyle>
            <a:lvl1pPr algn="r">
              <a:defRPr sz="1200"/>
            </a:lvl1pPr>
          </a:lstStyle>
          <a:p>
            <a:fld id="{FF285D42-C2D2-4539-B92E-38209C397F42}" type="datetimeFigureOut">
              <a:rPr lang="el-GR" smtClean="0"/>
              <a:t>18/04/2019</a:t>
            </a:fld>
            <a:endParaRPr lang="el-GR" dirty="0"/>
          </a:p>
        </p:txBody>
      </p:sp>
      <p:sp>
        <p:nvSpPr>
          <p:cNvPr id="4" name="Θέση υποσέλιδου 3"/>
          <p:cNvSpPr>
            <a:spLocks noGrp="1"/>
          </p:cNvSpPr>
          <p:nvPr>
            <p:ph type="ftr" sz="quarter" idx="2"/>
          </p:nvPr>
        </p:nvSpPr>
        <p:spPr>
          <a:xfrm>
            <a:off x="1" y="9440864"/>
            <a:ext cx="2949575" cy="496887"/>
          </a:xfrm>
          <a:prstGeom prst="rect">
            <a:avLst/>
          </a:prstGeom>
        </p:spPr>
        <p:txBody>
          <a:bodyPr vert="horz" lIns="91429" tIns="45714" rIns="91429" bIns="45714" rtlCol="0" anchor="b"/>
          <a:lstStyle>
            <a:lvl1pPr algn="l">
              <a:defRPr sz="1200"/>
            </a:lvl1pPr>
          </a:lstStyle>
          <a:p>
            <a:endParaRPr lang="el-GR" dirty="0"/>
          </a:p>
        </p:txBody>
      </p:sp>
      <p:sp>
        <p:nvSpPr>
          <p:cNvPr id="5" name="Θέση αριθμού διαφάνειας 4"/>
          <p:cNvSpPr>
            <a:spLocks noGrp="1"/>
          </p:cNvSpPr>
          <p:nvPr>
            <p:ph type="sldNum" sz="quarter" idx="3"/>
          </p:nvPr>
        </p:nvSpPr>
        <p:spPr>
          <a:xfrm>
            <a:off x="3854451" y="9440864"/>
            <a:ext cx="2949575" cy="496887"/>
          </a:xfrm>
          <a:prstGeom prst="rect">
            <a:avLst/>
          </a:prstGeom>
        </p:spPr>
        <p:txBody>
          <a:bodyPr vert="horz" lIns="91429" tIns="45714" rIns="91429" bIns="45714" rtlCol="0" anchor="b"/>
          <a:lstStyle>
            <a:lvl1pPr algn="r">
              <a:defRPr sz="1200"/>
            </a:lvl1pPr>
          </a:lstStyle>
          <a:p>
            <a:fld id="{E5F34B1F-4552-40F0-8039-E23B691F29B1}" type="slidenum">
              <a:rPr lang="el-GR" smtClean="0"/>
              <a:t>‹#›</a:t>
            </a:fld>
            <a:endParaRPr lang="el-GR" dirty="0"/>
          </a:p>
        </p:txBody>
      </p:sp>
    </p:spTree>
    <p:extLst>
      <p:ext uri="{BB962C8B-B14F-4D97-AF65-F5344CB8AC3E}">
        <p14:creationId xmlns:p14="http://schemas.microsoft.com/office/powerpoint/2010/main" val="2338092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9575" cy="496888"/>
          </a:xfrm>
          <a:prstGeom prst="rect">
            <a:avLst/>
          </a:prstGeom>
        </p:spPr>
        <p:txBody>
          <a:bodyPr vert="horz" lIns="91429" tIns="45714" rIns="91429" bIns="45714" rtlCol="0"/>
          <a:lstStyle>
            <a:lvl1pPr algn="l">
              <a:defRPr sz="1200"/>
            </a:lvl1pPr>
          </a:lstStyle>
          <a:p>
            <a:pPr>
              <a:defRPr/>
            </a:pPr>
            <a:endParaRPr lang="el-GR" dirty="0"/>
          </a:p>
        </p:txBody>
      </p:sp>
      <p:sp>
        <p:nvSpPr>
          <p:cNvPr id="3" name="Θέση ημερομηνίας 2"/>
          <p:cNvSpPr>
            <a:spLocks noGrp="1"/>
          </p:cNvSpPr>
          <p:nvPr>
            <p:ph type="dt" idx="1"/>
          </p:nvPr>
        </p:nvSpPr>
        <p:spPr>
          <a:xfrm>
            <a:off x="3854451" y="0"/>
            <a:ext cx="2949575" cy="496888"/>
          </a:xfrm>
          <a:prstGeom prst="rect">
            <a:avLst/>
          </a:prstGeom>
        </p:spPr>
        <p:txBody>
          <a:bodyPr vert="horz" lIns="91429" tIns="45714" rIns="91429" bIns="45714" rtlCol="0"/>
          <a:lstStyle>
            <a:lvl1pPr algn="r">
              <a:defRPr sz="1200"/>
            </a:lvl1pPr>
          </a:lstStyle>
          <a:p>
            <a:pPr>
              <a:defRPr/>
            </a:pPr>
            <a:fld id="{2F2EB264-E14A-44D8-B537-B271596FB317}" type="datetimeFigureOut">
              <a:rPr lang="el-GR"/>
              <a:pPr>
                <a:defRPr/>
              </a:pPr>
              <a:t>18/04/2019</a:t>
            </a:fld>
            <a:endParaRPr lang="el-GR" dirty="0"/>
          </a:p>
        </p:txBody>
      </p:sp>
      <p:sp>
        <p:nvSpPr>
          <p:cNvPr id="4" name="Θέση εικόνας διαφάνειας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9" tIns="45714" rIns="91429" bIns="45714" rtlCol="0" anchor="ctr"/>
          <a:lstStyle/>
          <a:p>
            <a:pPr lvl="0"/>
            <a:endParaRPr lang="el-GR" noProof="0" dirty="0" smtClean="0"/>
          </a:p>
        </p:txBody>
      </p:sp>
      <p:sp>
        <p:nvSpPr>
          <p:cNvPr id="5" name="Θέση σημειώσεων 4"/>
          <p:cNvSpPr>
            <a:spLocks noGrp="1"/>
          </p:cNvSpPr>
          <p:nvPr>
            <p:ph type="body" sz="quarter" idx="3"/>
          </p:nvPr>
        </p:nvSpPr>
        <p:spPr>
          <a:xfrm>
            <a:off x="681040" y="4721225"/>
            <a:ext cx="5443537" cy="4471988"/>
          </a:xfrm>
          <a:prstGeom prst="rect">
            <a:avLst/>
          </a:prstGeom>
        </p:spPr>
        <p:txBody>
          <a:bodyPr vert="horz" lIns="91429" tIns="45714" rIns="91429" bIns="45714"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1" y="9440864"/>
            <a:ext cx="2949575" cy="496887"/>
          </a:xfrm>
          <a:prstGeom prst="rect">
            <a:avLst/>
          </a:prstGeom>
        </p:spPr>
        <p:txBody>
          <a:bodyPr vert="horz" lIns="91429" tIns="45714" rIns="91429" bIns="45714" rtlCol="0" anchor="b"/>
          <a:lstStyle>
            <a:lvl1pPr algn="l">
              <a:defRPr sz="1200"/>
            </a:lvl1pPr>
          </a:lstStyle>
          <a:p>
            <a:pPr>
              <a:defRPr/>
            </a:pPr>
            <a:endParaRPr lang="el-GR" dirty="0"/>
          </a:p>
        </p:txBody>
      </p:sp>
      <p:sp>
        <p:nvSpPr>
          <p:cNvPr id="7" name="Θέση αριθμού διαφάνειας 6"/>
          <p:cNvSpPr>
            <a:spLocks noGrp="1"/>
          </p:cNvSpPr>
          <p:nvPr>
            <p:ph type="sldNum" sz="quarter" idx="5"/>
          </p:nvPr>
        </p:nvSpPr>
        <p:spPr>
          <a:xfrm>
            <a:off x="3854451" y="9440864"/>
            <a:ext cx="2949575" cy="496887"/>
          </a:xfrm>
          <a:prstGeom prst="rect">
            <a:avLst/>
          </a:prstGeom>
        </p:spPr>
        <p:txBody>
          <a:bodyPr vert="horz" lIns="91429" tIns="45714" rIns="91429" bIns="45714" rtlCol="0" anchor="b"/>
          <a:lstStyle>
            <a:lvl1pPr algn="r">
              <a:defRPr sz="1200"/>
            </a:lvl1pPr>
          </a:lstStyle>
          <a:p>
            <a:pPr>
              <a:defRPr/>
            </a:pPr>
            <a:fld id="{6C47C114-7530-4FB0-8B03-8F956DC45FE6}" type="slidenum">
              <a:rPr lang="el-GR"/>
              <a:pPr>
                <a:defRPr/>
              </a:pPr>
              <a:t>‹#›</a:t>
            </a:fld>
            <a:endParaRPr lang="el-GR" dirty="0"/>
          </a:p>
        </p:txBody>
      </p:sp>
    </p:spTree>
    <p:extLst>
      <p:ext uri="{BB962C8B-B14F-4D97-AF65-F5344CB8AC3E}">
        <p14:creationId xmlns:p14="http://schemas.microsoft.com/office/powerpoint/2010/main" val="1892837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10</a:t>
            </a:fld>
            <a:endParaRPr lang="el-GR" dirty="0"/>
          </a:p>
        </p:txBody>
      </p:sp>
    </p:spTree>
    <p:extLst>
      <p:ext uri="{BB962C8B-B14F-4D97-AF65-F5344CB8AC3E}">
        <p14:creationId xmlns:p14="http://schemas.microsoft.com/office/powerpoint/2010/main" val="62441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11</a:t>
            </a:fld>
            <a:endParaRPr lang="el-GR" dirty="0"/>
          </a:p>
        </p:txBody>
      </p:sp>
    </p:spTree>
    <p:extLst>
      <p:ext uri="{BB962C8B-B14F-4D97-AF65-F5344CB8AC3E}">
        <p14:creationId xmlns:p14="http://schemas.microsoft.com/office/powerpoint/2010/main" val="918615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12</a:t>
            </a:fld>
            <a:endParaRPr lang="el-GR" dirty="0"/>
          </a:p>
        </p:txBody>
      </p:sp>
    </p:spTree>
    <p:extLst>
      <p:ext uri="{BB962C8B-B14F-4D97-AF65-F5344CB8AC3E}">
        <p14:creationId xmlns:p14="http://schemas.microsoft.com/office/powerpoint/2010/main" val="643405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13</a:t>
            </a:fld>
            <a:endParaRPr lang="el-GR" dirty="0"/>
          </a:p>
        </p:txBody>
      </p:sp>
    </p:spTree>
    <p:extLst>
      <p:ext uri="{BB962C8B-B14F-4D97-AF65-F5344CB8AC3E}">
        <p14:creationId xmlns:p14="http://schemas.microsoft.com/office/powerpoint/2010/main" val="306837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14</a:t>
            </a:fld>
            <a:endParaRPr lang="el-GR" dirty="0"/>
          </a:p>
        </p:txBody>
      </p:sp>
    </p:spTree>
    <p:extLst>
      <p:ext uri="{BB962C8B-B14F-4D97-AF65-F5344CB8AC3E}">
        <p14:creationId xmlns:p14="http://schemas.microsoft.com/office/powerpoint/2010/main" val="150780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15</a:t>
            </a:fld>
            <a:endParaRPr lang="el-GR" dirty="0"/>
          </a:p>
        </p:txBody>
      </p:sp>
    </p:spTree>
    <p:extLst>
      <p:ext uri="{BB962C8B-B14F-4D97-AF65-F5344CB8AC3E}">
        <p14:creationId xmlns:p14="http://schemas.microsoft.com/office/powerpoint/2010/main" val="241694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16</a:t>
            </a:fld>
            <a:endParaRPr lang="el-GR"/>
          </a:p>
        </p:txBody>
      </p:sp>
    </p:spTree>
    <p:extLst>
      <p:ext uri="{BB962C8B-B14F-4D97-AF65-F5344CB8AC3E}">
        <p14:creationId xmlns:p14="http://schemas.microsoft.com/office/powerpoint/2010/main" val="53646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17</a:t>
            </a:fld>
            <a:endParaRPr lang="el-GR"/>
          </a:p>
        </p:txBody>
      </p:sp>
    </p:spTree>
    <p:extLst>
      <p:ext uri="{BB962C8B-B14F-4D97-AF65-F5344CB8AC3E}">
        <p14:creationId xmlns:p14="http://schemas.microsoft.com/office/powerpoint/2010/main" val="53646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18</a:t>
            </a:fld>
            <a:endParaRPr lang="el-GR"/>
          </a:p>
        </p:txBody>
      </p:sp>
    </p:spTree>
    <p:extLst>
      <p:ext uri="{BB962C8B-B14F-4D97-AF65-F5344CB8AC3E}">
        <p14:creationId xmlns:p14="http://schemas.microsoft.com/office/powerpoint/2010/main" val="53646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19</a:t>
            </a:fld>
            <a:endParaRPr lang="el-GR" dirty="0"/>
          </a:p>
        </p:txBody>
      </p:sp>
    </p:spTree>
    <p:extLst>
      <p:ext uri="{BB962C8B-B14F-4D97-AF65-F5344CB8AC3E}">
        <p14:creationId xmlns:p14="http://schemas.microsoft.com/office/powerpoint/2010/main" val="83536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2</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20</a:t>
            </a:fld>
            <a:endParaRPr lang="el-GR" dirty="0"/>
          </a:p>
        </p:txBody>
      </p:sp>
    </p:spTree>
    <p:extLst>
      <p:ext uri="{BB962C8B-B14F-4D97-AF65-F5344CB8AC3E}">
        <p14:creationId xmlns:p14="http://schemas.microsoft.com/office/powerpoint/2010/main" val="835368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21</a:t>
            </a:fld>
            <a:endParaRPr lang="el-GR" dirty="0"/>
          </a:p>
        </p:txBody>
      </p:sp>
    </p:spTree>
    <p:extLst>
      <p:ext uri="{BB962C8B-B14F-4D97-AF65-F5344CB8AC3E}">
        <p14:creationId xmlns:p14="http://schemas.microsoft.com/office/powerpoint/2010/main" val="83536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22</a:t>
            </a:fld>
            <a:endParaRPr lang="el-GR" dirty="0"/>
          </a:p>
        </p:txBody>
      </p:sp>
    </p:spTree>
    <p:extLst>
      <p:ext uri="{BB962C8B-B14F-4D97-AF65-F5344CB8AC3E}">
        <p14:creationId xmlns:p14="http://schemas.microsoft.com/office/powerpoint/2010/main" val="150583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3</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4</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5</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6</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7</a:t>
            </a:fld>
            <a:endParaRPr lang="el-GR" dirty="0"/>
          </a:p>
        </p:txBody>
      </p:sp>
    </p:spTree>
    <p:extLst>
      <p:ext uri="{BB962C8B-B14F-4D97-AF65-F5344CB8AC3E}">
        <p14:creationId xmlns:p14="http://schemas.microsoft.com/office/powerpoint/2010/main" val="53646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8</a:t>
            </a:fld>
            <a:endParaRPr lang="el-GR" dirty="0"/>
          </a:p>
        </p:txBody>
      </p:sp>
    </p:spTree>
    <p:extLst>
      <p:ext uri="{BB962C8B-B14F-4D97-AF65-F5344CB8AC3E}">
        <p14:creationId xmlns:p14="http://schemas.microsoft.com/office/powerpoint/2010/main" val="186984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0750" y="746125"/>
            <a:ext cx="4965700" cy="3725863"/>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6C47C114-7530-4FB0-8B03-8F956DC45FE6}" type="slidenum">
              <a:rPr lang="el-GR" smtClean="0"/>
              <a:pPr>
                <a:defRPr/>
              </a:pPr>
              <a:t>9</a:t>
            </a:fld>
            <a:endParaRPr lang="el-GR" dirty="0"/>
          </a:p>
        </p:txBody>
      </p:sp>
    </p:spTree>
    <p:extLst>
      <p:ext uri="{BB962C8B-B14F-4D97-AF65-F5344CB8AC3E}">
        <p14:creationId xmlns:p14="http://schemas.microsoft.com/office/powerpoint/2010/main" val="53646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Ευθεία γραμμή σύνδεσης 3"/>
          <p:cNvSpPr>
            <a:spLocks noChangeShapeType="1"/>
          </p:cNvSpPr>
          <p:nvPr/>
        </p:nvSpPr>
        <p:spPr bwMode="auto">
          <a:xfrm>
            <a:off x="514350" y="53499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Τίτλος 28"/>
          <p:cNvSpPr>
            <a:spLocks noGrp="1"/>
          </p:cNvSpPr>
          <p:nvPr>
            <p:ph type="ctrTitle"/>
          </p:nvPr>
        </p:nvSpPr>
        <p:spPr>
          <a:xfrm>
            <a:off x="381000" y="4853415"/>
            <a:ext cx="8458200" cy="1222375"/>
          </a:xfrm>
        </p:spPr>
        <p:txBody>
          <a:bodyPr anchor="t"/>
          <a:lstStyle/>
          <a:p>
            <a:r>
              <a:rPr lang="el-GR" smtClean="0"/>
              <a:t>Στυλ κύριου τίτλου</a:t>
            </a:r>
            <a:endParaRPr lang="en-US"/>
          </a:p>
        </p:txBody>
      </p:sp>
      <p:sp>
        <p:nvSpPr>
          <p:cNvPr id="9" name="Υπότιτλο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5" name="Θέση ημερομηνίας 15"/>
          <p:cNvSpPr>
            <a:spLocks noGrp="1"/>
          </p:cNvSpPr>
          <p:nvPr>
            <p:ph type="dt" sz="half" idx="10"/>
          </p:nvPr>
        </p:nvSpPr>
        <p:spPr/>
        <p:txBody>
          <a:bodyPr/>
          <a:lstStyle>
            <a:lvl1pPr>
              <a:defRPr/>
            </a:lvl1pPr>
          </a:lstStyle>
          <a:p>
            <a:pPr>
              <a:defRPr/>
            </a:pPr>
            <a:endParaRPr lang="el-GR" dirty="0"/>
          </a:p>
        </p:txBody>
      </p:sp>
      <p:sp>
        <p:nvSpPr>
          <p:cNvPr id="6" name="Θέση υποσέλιδου 1"/>
          <p:cNvSpPr>
            <a:spLocks noGrp="1"/>
          </p:cNvSpPr>
          <p:nvPr>
            <p:ph type="ftr" sz="quarter" idx="11"/>
          </p:nvPr>
        </p:nvSpPr>
        <p:spPr/>
        <p:txBody>
          <a:bodyPr/>
          <a:lstStyle>
            <a:lvl1pPr>
              <a:defRPr/>
            </a:lvl1pPr>
          </a:lstStyle>
          <a:p>
            <a:pPr>
              <a:defRPr/>
            </a:pPr>
            <a:endParaRPr lang="el-GR" dirty="0"/>
          </a:p>
        </p:txBody>
      </p:sp>
      <p:sp>
        <p:nvSpPr>
          <p:cNvPr id="7" name="Θέση αριθμού διαφάνειας 14"/>
          <p:cNvSpPr>
            <a:spLocks noGrp="1"/>
          </p:cNvSpPr>
          <p:nvPr>
            <p:ph type="sldNum" sz="quarter" idx="12"/>
          </p:nvPr>
        </p:nvSpPr>
        <p:spPr>
          <a:xfrm>
            <a:off x="8229602" y="6473825"/>
            <a:ext cx="758825" cy="247650"/>
          </a:xfrm>
        </p:spPr>
        <p:txBody>
          <a:bodyPr/>
          <a:lstStyle>
            <a:lvl1pPr>
              <a:defRPr/>
            </a:lvl1pPr>
          </a:lstStyle>
          <a:p>
            <a:pPr>
              <a:defRPr/>
            </a:pPr>
            <a:fld id="{51BC8285-B294-479B-960D-13AE91624979}" type="slidenum">
              <a:rPr lang="el-GR"/>
              <a:pPr>
                <a:defRPr/>
              </a:pPr>
              <a:t>‹#›</a:t>
            </a:fld>
            <a:endParaRPr lang="el-GR" dirty="0"/>
          </a:p>
        </p:txBody>
      </p:sp>
    </p:spTree>
    <p:extLst>
      <p:ext uri="{BB962C8B-B14F-4D97-AF65-F5344CB8AC3E}">
        <p14:creationId xmlns:p14="http://schemas.microsoft.com/office/powerpoint/2010/main" val="167073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0"/>
          <p:cNvSpPr>
            <a:spLocks noGrp="1"/>
          </p:cNvSpPr>
          <p:nvPr>
            <p:ph type="dt" sz="half" idx="10"/>
          </p:nvPr>
        </p:nvSpPr>
        <p:spPr/>
        <p:txBody>
          <a:bodyPr/>
          <a:lstStyle>
            <a:lvl1pPr>
              <a:defRPr/>
            </a:lvl1pPr>
          </a:lstStyle>
          <a:p>
            <a:pPr>
              <a:defRPr/>
            </a:pPr>
            <a:endParaRPr lang="el-GR" dirty="0"/>
          </a:p>
        </p:txBody>
      </p:sp>
      <p:sp>
        <p:nvSpPr>
          <p:cNvPr id="5" name="Θέση υποσέλιδου 27"/>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4"/>
          <p:cNvSpPr>
            <a:spLocks noGrp="1"/>
          </p:cNvSpPr>
          <p:nvPr>
            <p:ph type="sldNum" sz="quarter" idx="12"/>
          </p:nvPr>
        </p:nvSpPr>
        <p:spPr/>
        <p:txBody>
          <a:bodyPr/>
          <a:lstStyle>
            <a:lvl1pPr>
              <a:defRPr/>
            </a:lvl1pPr>
          </a:lstStyle>
          <a:p>
            <a:pPr>
              <a:defRPr/>
            </a:pPr>
            <a:fld id="{B8400A00-C7CE-4330-8DE0-8DC504C0A797}" type="slidenum">
              <a:rPr lang="el-GR"/>
              <a:pPr>
                <a:defRPr/>
              </a:pPr>
              <a:t>‹#›</a:t>
            </a:fld>
            <a:endParaRPr lang="el-GR" dirty="0"/>
          </a:p>
        </p:txBody>
      </p:sp>
    </p:spTree>
    <p:extLst>
      <p:ext uri="{BB962C8B-B14F-4D97-AF65-F5344CB8AC3E}">
        <p14:creationId xmlns:p14="http://schemas.microsoft.com/office/powerpoint/2010/main" val="429110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549279"/>
            <a:ext cx="18288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549279"/>
            <a:ext cx="6248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0"/>
          <p:cNvSpPr>
            <a:spLocks noGrp="1"/>
          </p:cNvSpPr>
          <p:nvPr>
            <p:ph type="dt" sz="half" idx="10"/>
          </p:nvPr>
        </p:nvSpPr>
        <p:spPr/>
        <p:txBody>
          <a:bodyPr/>
          <a:lstStyle>
            <a:lvl1pPr>
              <a:defRPr/>
            </a:lvl1pPr>
          </a:lstStyle>
          <a:p>
            <a:pPr>
              <a:defRPr/>
            </a:pPr>
            <a:endParaRPr lang="el-GR" dirty="0"/>
          </a:p>
        </p:txBody>
      </p:sp>
      <p:sp>
        <p:nvSpPr>
          <p:cNvPr id="5" name="Θέση υποσέλιδου 27"/>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4"/>
          <p:cNvSpPr>
            <a:spLocks noGrp="1"/>
          </p:cNvSpPr>
          <p:nvPr>
            <p:ph type="sldNum" sz="quarter" idx="12"/>
          </p:nvPr>
        </p:nvSpPr>
        <p:spPr/>
        <p:txBody>
          <a:bodyPr/>
          <a:lstStyle>
            <a:lvl1pPr>
              <a:defRPr/>
            </a:lvl1pPr>
          </a:lstStyle>
          <a:p>
            <a:pPr>
              <a:defRPr/>
            </a:pPr>
            <a:fld id="{A92EC981-2FAA-4527-AC21-A3825FC85629}" type="slidenum">
              <a:rPr lang="el-GR"/>
              <a:pPr>
                <a:defRPr/>
              </a:pPr>
              <a:t>‹#›</a:t>
            </a:fld>
            <a:endParaRPr lang="el-GR" dirty="0"/>
          </a:p>
        </p:txBody>
      </p:sp>
    </p:spTree>
    <p:extLst>
      <p:ext uri="{BB962C8B-B14F-4D97-AF65-F5344CB8AC3E}">
        <p14:creationId xmlns:p14="http://schemas.microsoft.com/office/powerpoint/2010/main" val="348150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2" name="Τίτλος 21"/>
          <p:cNvSpPr>
            <a:spLocks noGrp="1"/>
          </p:cNvSpPr>
          <p:nvPr>
            <p:ph type="title"/>
          </p:nvPr>
        </p:nvSpPr>
        <p:spPr/>
        <p:txBody>
          <a:bodyPr/>
          <a:lstStyle/>
          <a:p>
            <a:r>
              <a:rPr lang="el-GR" smtClean="0"/>
              <a:t>Στυλ κύριου τίτλου</a:t>
            </a:r>
            <a:endParaRPr lang="en-US"/>
          </a:p>
        </p:txBody>
      </p:sp>
      <p:sp>
        <p:nvSpPr>
          <p:cNvPr id="27" name="Θέση περιεχομένου 26"/>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24"/>
          <p:cNvSpPr>
            <a:spLocks noGrp="1"/>
          </p:cNvSpPr>
          <p:nvPr>
            <p:ph type="dt" sz="half" idx="10"/>
          </p:nvPr>
        </p:nvSpPr>
        <p:spPr/>
        <p:txBody>
          <a:bodyPr/>
          <a:lstStyle>
            <a:lvl1pPr>
              <a:defRPr/>
            </a:lvl1pPr>
          </a:lstStyle>
          <a:p>
            <a:pPr>
              <a:defRPr/>
            </a:pPr>
            <a:endParaRPr lang="el-GR" dirty="0"/>
          </a:p>
        </p:txBody>
      </p:sp>
      <p:sp>
        <p:nvSpPr>
          <p:cNvPr id="5" name="Θέση υποσέλιδου 18"/>
          <p:cNvSpPr>
            <a:spLocks noGrp="1"/>
          </p:cNvSpPr>
          <p:nvPr>
            <p:ph type="ftr" sz="quarter" idx="11"/>
          </p:nvPr>
        </p:nvSpPr>
        <p:spPr>
          <a:xfrm>
            <a:off x="3581400" y="76203"/>
            <a:ext cx="2895600" cy="288925"/>
          </a:xfrm>
        </p:spPr>
        <p:txBody>
          <a:bodyPr/>
          <a:lstStyle>
            <a:lvl1pPr>
              <a:defRPr/>
            </a:lvl1pPr>
          </a:lstStyle>
          <a:p>
            <a:pPr>
              <a:defRPr/>
            </a:pPr>
            <a:endParaRPr lang="el-GR" dirty="0"/>
          </a:p>
        </p:txBody>
      </p:sp>
      <p:sp>
        <p:nvSpPr>
          <p:cNvPr id="6" name="Θέση αριθμού διαφάνειας 15"/>
          <p:cNvSpPr>
            <a:spLocks noGrp="1"/>
          </p:cNvSpPr>
          <p:nvPr>
            <p:ph type="sldNum" sz="quarter" idx="12"/>
          </p:nvPr>
        </p:nvSpPr>
        <p:spPr>
          <a:xfrm>
            <a:off x="8229602" y="6473825"/>
            <a:ext cx="758825" cy="247650"/>
          </a:xfrm>
        </p:spPr>
        <p:txBody>
          <a:bodyPr/>
          <a:lstStyle>
            <a:lvl1pPr>
              <a:defRPr/>
            </a:lvl1pPr>
          </a:lstStyle>
          <a:p>
            <a:pPr>
              <a:defRPr/>
            </a:pPr>
            <a:fld id="{799868E0-04F6-41D7-9846-34EB83D96DB5}" type="slidenum">
              <a:rPr lang="el-GR"/>
              <a:pPr>
                <a:defRPr/>
              </a:pPr>
              <a:t>‹#›</a:t>
            </a:fld>
            <a:endParaRPr lang="el-GR" dirty="0"/>
          </a:p>
        </p:txBody>
      </p:sp>
    </p:spTree>
    <p:extLst>
      <p:ext uri="{BB962C8B-B14F-4D97-AF65-F5344CB8AC3E}">
        <p14:creationId xmlns:p14="http://schemas.microsoft.com/office/powerpoint/2010/main" val="74206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Ευθεία γραμμή σύνδεσης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6" name="Θέση κειμένου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8" name="Τίτλος 7"/>
          <p:cNvSpPr>
            <a:spLocks noGrp="1"/>
          </p:cNvSpPr>
          <p:nvPr>
            <p:ph type="title"/>
          </p:nvPr>
        </p:nvSpPr>
        <p:spPr>
          <a:xfrm>
            <a:off x="180475" y="2947087"/>
            <a:ext cx="8686800" cy="1184825"/>
          </a:xfrm>
        </p:spPr>
        <p:txBody>
          <a:bodyPr rtlCol="0" anchor="t"/>
          <a:lstStyle>
            <a:lvl1pPr algn="r">
              <a:defRPr/>
            </a:lvl1pPr>
          </a:lstStyle>
          <a:p>
            <a:r>
              <a:rPr lang="el-GR" smtClean="0"/>
              <a:t>Στυλ κύριου τίτλου</a:t>
            </a:r>
            <a:endParaRPr lang="en-US"/>
          </a:p>
        </p:txBody>
      </p:sp>
      <p:sp>
        <p:nvSpPr>
          <p:cNvPr id="5" name="Θέση ημερομηνίας 18"/>
          <p:cNvSpPr>
            <a:spLocks noGrp="1"/>
          </p:cNvSpPr>
          <p:nvPr>
            <p:ph type="dt" sz="half" idx="10"/>
          </p:nvPr>
        </p:nvSpPr>
        <p:spPr/>
        <p:txBody>
          <a:bodyPr/>
          <a:lstStyle>
            <a:lvl1pPr>
              <a:defRPr/>
            </a:lvl1pPr>
          </a:lstStyle>
          <a:p>
            <a:pPr>
              <a:defRPr/>
            </a:pPr>
            <a:endParaRPr lang="el-GR" dirty="0"/>
          </a:p>
        </p:txBody>
      </p:sp>
      <p:sp>
        <p:nvSpPr>
          <p:cNvPr id="7" name="Θέση υποσέλιδου 10"/>
          <p:cNvSpPr>
            <a:spLocks noGrp="1"/>
          </p:cNvSpPr>
          <p:nvPr>
            <p:ph type="ftr" sz="quarter" idx="11"/>
          </p:nvPr>
        </p:nvSpPr>
        <p:spPr/>
        <p:txBody>
          <a:bodyPr/>
          <a:lstStyle>
            <a:lvl1pPr>
              <a:defRPr/>
            </a:lvl1pPr>
          </a:lstStyle>
          <a:p>
            <a:pPr>
              <a:defRPr/>
            </a:pPr>
            <a:endParaRPr lang="el-GR" dirty="0"/>
          </a:p>
        </p:txBody>
      </p:sp>
      <p:sp>
        <p:nvSpPr>
          <p:cNvPr id="9" name="Θέση αριθμού διαφάνειας 15"/>
          <p:cNvSpPr>
            <a:spLocks noGrp="1"/>
          </p:cNvSpPr>
          <p:nvPr>
            <p:ph type="sldNum" sz="quarter" idx="12"/>
          </p:nvPr>
        </p:nvSpPr>
        <p:spPr/>
        <p:txBody>
          <a:bodyPr/>
          <a:lstStyle>
            <a:lvl1pPr>
              <a:defRPr/>
            </a:lvl1pPr>
          </a:lstStyle>
          <a:p>
            <a:pPr>
              <a:defRPr/>
            </a:pPr>
            <a:fld id="{EE95DAC3-DF1C-4BE8-97F3-5272F34C567F}" type="slidenum">
              <a:rPr lang="el-GR"/>
              <a:pPr>
                <a:defRPr/>
              </a:pPr>
              <a:t>‹#›</a:t>
            </a:fld>
            <a:endParaRPr lang="el-GR" dirty="0"/>
          </a:p>
        </p:txBody>
      </p:sp>
    </p:spTree>
    <p:extLst>
      <p:ext uri="{BB962C8B-B14F-4D97-AF65-F5344CB8AC3E}">
        <p14:creationId xmlns:p14="http://schemas.microsoft.com/office/powerpoint/2010/main" val="36222199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Τίτλος 19"/>
          <p:cNvSpPr>
            <a:spLocks noGrp="1"/>
          </p:cNvSpPr>
          <p:nvPr>
            <p:ph type="title"/>
          </p:nvPr>
        </p:nvSpPr>
        <p:spPr>
          <a:xfrm>
            <a:off x="301752" y="457200"/>
            <a:ext cx="8686800" cy="841248"/>
          </a:xfrm>
        </p:spPr>
        <p:txBody>
          <a:bodyPr/>
          <a:lstStyle/>
          <a:p>
            <a:r>
              <a:rPr lang="el-GR" smtClean="0"/>
              <a:t>Στυλ κύριου τίτλου</a:t>
            </a:r>
            <a:endParaRPr lang="en-US"/>
          </a:p>
        </p:txBody>
      </p:sp>
      <p:sp>
        <p:nvSpPr>
          <p:cNvPr id="14" name="Θέση περιεχομένου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Θέση περιεχομένου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0"/>
          <p:cNvSpPr>
            <a:spLocks noGrp="1"/>
          </p:cNvSpPr>
          <p:nvPr>
            <p:ph type="dt" sz="half" idx="10"/>
          </p:nvPr>
        </p:nvSpPr>
        <p:spPr/>
        <p:txBody>
          <a:bodyPr/>
          <a:lstStyle>
            <a:lvl1pPr>
              <a:defRPr/>
            </a:lvl1pPr>
          </a:lstStyle>
          <a:p>
            <a:pPr>
              <a:defRPr/>
            </a:pPr>
            <a:endParaRPr lang="el-GR" dirty="0"/>
          </a:p>
        </p:txBody>
      </p:sp>
      <p:sp>
        <p:nvSpPr>
          <p:cNvPr id="6" name="Θέση υποσέλιδου 27"/>
          <p:cNvSpPr>
            <a:spLocks noGrp="1"/>
          </p:cNvSpPr>
          <p:nvPr>
            <p:ph type="ftr" sz="quarter" idx="11"/>
          </p:nvPr>
        </p:nvSpPr>
        <p:spPr/>
        <p:txBody>
          <a:bodyPr/>
          <a:lstStyle>
            <a:lvl1pPr>
              <a:defRPr/>
            </a:lvl1pPr>
          </a:lstStyle>
          <a:p>
            <a:pPr>
              <a:defRPr/>
            </a:pPr>
            <a:endParaRPr lang="el-GR" dirty="0"/>
          </a:p>
        </p:txBody>
      </p:sp>
      <p:sp>
        <p:nvSpPr>
          <p:cNvPr id="7" name="Θέση αριθμού διαφάνειας 4"/>
          <p:cNvSpPr>
            <a:spLocks noGrp="1"/>
          </p:cNvSpPr>
          <p:nvPr>
            <p:ph type="sldNum" sz="quarter" idx="12"/>
          </p:nvPr>
        </p:nvSpPr>
        <p:spPr/>
        <p:txBody>
          <a:bodyPr/>
          <a:lstStyle>
            <a:lvl1pPr>
              <a:defRPr/>
            </a:lvl1pPr>
          </a:lstStyle>
          <a:p>
            <a:pPr>
              <a:defRPr/>
            </a:pPr>
            <a:fld id="{18A3323E-10D0-427A-B4AC-5985A07337CB}" type="slidenum">
              <a:rPr lang="el-GR"/>
              <a:pPr>
                <a:defRPr/>
              </a:pPr>
              <a:t>‹#›</a:t>
            </a:fld>
            <a:endParaRPr lang="el-GR" dirty="0"/>
          </a:p>
        </p:txBody>
      </p:sp>
    </p:spTree>
    <p:extLst>
      <p:ext uri="{BB962C8B-B14F-4D97-AF65-F5344CB8AC3E}">
        <p14:creationId xmlns:p14="http://schemas.microsoft.com/office/powerpoint/2010/main" val="320961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60198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29" name="Τίτλος 28"/>
          <p:cNvSpPr>
            <a:spLocks noGrp="1"/>
          </p:cNvSpPr>
          <p:nvPr>
            <p:ph type="title"/>
          </p:nvPr>
        </p:nvSpPr>
        <p:spPr>
          <a:xfrm>
            <a:off x="304800" y="5410200"/>
            <a:ext cx="8610600" cy="882650"/>
          </a:xfrm>
        </p:spPr>
        <p:txBody>
          <a:bodyPr/>
          <a:lstStyle>
            <a:lvl1pPr>
              <a:defRPr/>
            </a:lvl1pPr>
          </a:lstStyle>
          <a:p>
            <a:r>
              <a:rPr lang="el-GR" smtClean="0"/>
              <a:t>Στυλ κύριου τίτλου</a:t>
            </a:r>
            <a:endParaRPr lang="en-US"/>
          </a:p>
        </p:txBody>
      </p:sp>
      <p:sp>
        <p:nvSpPr>
          <p:cNvPr id="13" name="Θέση κειμένου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25" name="Θέση κειμένου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περιεχομένου 3"/>
          <p:cNvSpPr>
            <a:spLocks noGrp="1"/>
          </p:cNvSpPr>
          <p:nvPr>
            <p:ph sz="quarter" idx="2"/>
          </p:nvPr>
        </p:nvSpPr>
        <p:spPr>
          <a:xfrm>
            <a:off x="281445" y="1316041"/>
            <a:ext cx="4290556" cy="3941763"/>
          </a:xfrm>
        </p:spPr>
        <p:txBody>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8" name="Θέση περιεχομένου 27"/>
          <p:cNvSpPr>
            <a:spLocks noGrp="1"/>
          </p:cNvSpPr>
          <p:nvPr>
            <p:ph sz="quarter" idx="4"/>
          </p:nvPr>
        </p:nvSpPr>
        <p:spPr>
          <a:xfrm>
            <a:off x="4648730" y="1316041"/>
            <a:ext cx="4288536" cy="3941763"/>
          </a:xfrm>
        </p:spPr>
        <p:txBody>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Θέση ημερομηνίας 9"/>
          <p:cNvSpPr>
            <a:spLocks noGrp="1"/>
          </p:cNvSpPr>
          <p:nvPr>
            <p:ph type="dt" sz="half" idx="10"/>
          </p:nvPr>
        </p:nvSpPr>
        <p:spPr/>
        <p:txBody>
          <a:bodyPr/>
          <a:lstStyle>
            <a:lvl1pPr>
              <a:defRPr/>
            </a:lvl1pPr>
          </a:lstStyle>
          <a:p>
            <a:pPr>
              <a:defRPr/>
            </a:pPr>
            <a:endParaRPr lang="el-GR" dirty="0"/>
          </a:p>
        </p:txBody>
      </p:sp>
      <p:sp>
        <p:nvSpPr>
          <p:cNvPr id="9" name="Θέση υποσέλιδου 5"/>
          <p:cNvSpPr>
            <a:spLocks noGrp="1"/>
          </p:cNvSpPr>
          <p:nvPr>
            <p:ph type="ftr" sz="quarter" idx="11"/>
          </p:nvPr>
        </p:nvSpPr>
        <p:spPr/>
        <p:txBody>
          <a:bodyPr/>
          <a:lstStyle>
            <a:lvl1pPr>
              <a:defRPr/>
            </a:lvl1pPr>
          </a:lstStyle>
          <a:p>
            <a:pPr>
              <a:defRPr/>
            </a:pPr>
            <a:endParaRPr lang="el-GR" dirty="0"/>
          </a:p>
        </p:txBody>
      </p:sp>
      <p:sp>
        <p:nvSpPr>
          <p:cNvPr id="10" name="Θέση αριθμού διαφάνειας 6"/>
          <p:cNvSpPr>
            <a:spLocks noGrp="1"/>
          </p:cNvSpPr>
          <p:nvPr>
            <p:ph type="sldNum" sz="quarter" idx="12"/>
          </p:nvPr>
        </p:nvSpPr>
        <p:spPr>
          <a:xfrm>
            <a:off x="8229600" y="6477000"/>
            <a:ext cx="762000" cy="247650"/>
          </a:xfrm>
        </p:spPr>
        <p:txBody>
          <a:bodyPr/>
          <a:lstStyle>
            <a:lvl1pPr>
              <a:defRPr/>
            </a:lvl1pPr>
          </a:lstStyle>
          <a:p>
            <a:pPr>
              <a:defRPr/>
            </a:pPr>
            <a:fld id="{18626CF4-13F2-4814-B31F-F177104F4EA6}" type="slidenum">
              <a:rPr lang="el-GR"/>
              <a:pPr>
                <a:defRPr/>
              </a:pPr>
              <a:t>‹#›</a:t>
            </a:fld>
            <a:endParaRPr lang="el-GR" dirty="0"/>
          </a:p>
        </p:txBody>
      </p:sp>
    </p:spTree>
    <p:extLst>
      <p:ext uri="{BB962C8B-B14F-4D97-AF65-F5344CB8AC3E}">
        <p14:creationId xmlns:p14="http://schemas.microsoft.com/office/powerpoint/2010/main" val="249058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Τίτλος 29"/>
          <p:cNvSpPr>
            <a:spLocks noGrp="1"/>
          </p:cNvSpPr>
          <p:nvPr>
            <p:ph type="title"/>
          </p:nvPr>
        </p:nvSpPr>
        <p:spPr>
          <a:xfrm>
            <a:off x="301752" y="457200"/>
            <a:ext cx="8686800" cy="841248"/>
          </a:xfrm>
        </p:spPr>
        <p:txBody>
          <a:bodyPr/>
          <a:lstStyle/>
          <a:p>
            <a:r>
              <a:rPr lang="el-GR" smtClean="0"/>
              <a:t>Στυλ κύριου τίτλου</a:t>
            </a:r>
            <a:endParaRPr lang="en-US"/>
          </a:p>
        </p:txBody>
      </p:sp>
      <p:sp>
        <p:nvSpPr>
          <p:cNvPr id="3" name="Θέση ημερομηνίας 10"/>
          <p:cNvSpPr>
            <a:spLocks noGrp="1"/>
          </p:cNvSpPr>
          <p:nvPr>
            <p:ph type="dt" sz="half" idx="10"/>
          </p:nvPr>
        </p:nvSpPr>
        <p:spPr/>
        <p:txBody>
          <a:bodyPr/>
          <a:lstStyle>
            <a:lvl1pPr>
              <a:defRPr/>
            </a:lvl1pPr>
          </a:lstStyle>
          <a:p>
            <a:pPr>
              <a:defRPr/>
            </a:pPr>
            <a:endParaRPr lang="el-GR" dirty="0"/>
          </a:p>
        </p:txBody>
      </p:sp>
      <p:sp>
        <p:nvSpPr>
          <p:cNvPr id="4" name="Θέση υποσέλιδου 27"/>
          <p:cNvSpPr>
            <a:spLocks noGrp="1"/>
          </p:cNvSpPr>
          <p:nvPr>
            <p:ph type="ftr" sz="quarter" idx="11"/>
          </p:nvPr>
        </p:nvSpPr>
        <p:spPr/>
        <p:txBody>
          <a:bodyPr/>
          <a:lstStyle>
            <a:lvl1pPr>
              <a:defRPr/>
            </a:lvl1pPr>
          </a:lstStyle>
          <a:p>
            <a:pPr>
              <a:defRPr/>
            </a:pPr>
            <a:endParaRPr lang="el-GR" dirty="0"/>
          </a:p>
        </p:txBody>
      </p:sp>
      <p:sp>
        <p:nvSpPr>
          <p:cNvPr id="5" name="Θέση αριθμού διαφάνειας 4"/>
          <p:cNvSpPr>
            <a:spLocks noGrp="1"/>
          </p:cNvSpPr>
          <p:nvPr>
            <p:ph type="sldNum" sz="quarter" idx="12"/>
          </p:nvPr>
        </p:nvSpPr>
        <p:spPr/>
        <p:txBody>
          <a:bodyPr/>
          <a:lstStyle>
            <a:lvl1pPr>
              <a:defRPr/>
            </a:lvl1pPr>
          </a:lstStyle>
          <a:p>
            <a:pPr>
              <a:defRPr/>
            </a:pPr>
            <a:fld id="{CFB47AC0-5A2F-4AEE-A0E4-1BE7D74B857A}" type="slidenum">
              <a:rPr lang="el-GR"/>
              <a:pPr>
                <a:defRPr/>
              </a:pPr>
              <a:t>‹#›</a:t>
            </a:fld>
            <a:endParaRPr lang="el-GR" dirty="0"/>
          </a:p>
        </p:txBody>
      </p:sp>
    </p:spTree>
    <p:extLst>
      <p:ext uri="{BB962C8B-B14F-4D97-AF65-F5344CB8AC3E}">
        <p14:creationId xmlns:p14="http://schemas.microsoft.com/office/powerpoint/2010/main" val="224953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0"/>
          <p:cNvSpPr>
            <a:spLocks noGrp="1"/>
          </p:cNvSpPr>
          <p:nvPr>
            <p:ph type="dt" sz="half" idx="10"/>
          </p:nvPr>
        </p:nvSpPr>
        <p:spPr/>
        <p:txBody>
          <a:bodyPr/>
          <a:lstStyle>
            <a:lvl1pPr>
              <a:defRPr/>
            </a:lvl1pPr>
          </a:lstStyle>
          <a:p>
            <a:pPr>
              <a:defRPr/>
            </a:pPr>
            <a:endParaRPr lang="el-GR" dirty="0"/>
          </a:p>
        </p:txBody>
      </p:sp>
      <p:sp>
        <p:nvSpPr>
          <p:cNvPr id="3" name="Θέση υποσέλιδου 27"/>
          <p:cNvSpPr>
            <a:spLocks noGrp="1"/>
          </p:cNvSpPr>
          <p:nvPr>
            <p:ph type="ftr" sz="quarter" idx="11"/>
          </p:nvPr>
        </p:nvSpPr>
        <p:spPr/>
        <p:txBody>
          <a:bodyPr/>
          <a:lstStyle>
            <a:lvl1pPr>
              <a:defRPr/>
            </a:lvl1pPr>
          </a:lstStyle>
          <a:p>
            <a:pPr>
              <a:defRPr/>
            </a:pPr>
            <a:endParaRPr lang="el-GR" dirty="0"/>
          </a:p>
        </p:txBody>
      </p:sp>
      <p:sp>
        <p:nvSpPr>
          <p:cNvPr id="4" name="Θέση αριθμού διαφάνειας 4"/>
          <p:cNvSpPr>
            <a:spLocks noGrp="1"/>
          </p:cNvSpPr>
          <p:nvPr>
            <p:ph type="sldNum" sz="quarter" idx="12"/>
          </p:nvPr>
        </p:nvSpPr>
        <p:spPr/>
        <p:txBody>
          <a:bodyPr/>
          <a:lstStyle>
            <a:lvl1pPr>
              <a:defRPr/>
            </a:lvl1pPr>
          </a:lstStyle>
          <a:p>
            <a:pPr>
              <a:defRPr/>
            </a:pPr>
            <a:fld id="{4DB03D65-F13F-423E-940A-95E3130BEC3F}" type="slidenum">
              <a:rPr lang="el-GR"/>
              <a:pPr>
                <a:defRPr/>
              </a:pPr>
              <a:t>‹#›</a:t>
            </a:fld>
            <a:endParaRPr lang="el-GR" dirty="0"/>
          </a:p>
        </p:txBody>
      </p:sp>
    </p:spTree>
    <p:extLst>
      <p:ext uri="{BB962C8B-B14F-4D97-AF65-F5344CB8AC3E}">
        <p14:creationId xmlns:p14="http://schemas.microsoft.com/office/powerpoint/2010/main" val="68460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Ευθεία γραμμή σύνδεσης 4"/>
          <p:cNvSpPr>
            <a:spLocks noChangeShapeType="1"/>
          </p:cNvSpPr>
          <p:nvPr/>
        </p:nvSpPr>
        <p:spPr bwMode="auto">
          <a:xfrm>
            <a:off x="514350" y="584912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Τίτλος 11"/>
          <p:cNvSpPr>
            <a:spLocks noGrp="1"/>
          </p:cNvSpPr>
          <p:nvPr>
            <p:ph type="title"/>
          </p:nvPr>
        </p:nvSpPr>
        <p:spPr>
          <a:xfrm>
            <a:off x="457200" y="5486400"/>
            <a:ext cx="8458200" cy="520700"/>
          </a:xfrm>
        </p:spPr>
        <p:txBody>
          <a:bodyPr/>
          <a:lstStyle>
            <a:lvl1pPr algn="l">
              <a:buNone/>
              <a:defRPr sz="2000" b="1"/>
            </a:lvl1pPr>
          </a:lstStyle>
          <a:p>
            <a:r>
              <a:rPr lang="el-GR" smtClean="0"/>
              <a:t>Στυλ κύριου τίτλου</a:t>
            </a:r>
            <a:endParaRPr lang="en-US"/>
          </a:p>
        </p:txBody>
      </p:sp>
      <p:sp>
        <p:nvSpPr>
          <p:cNvPr id="26" name="Θέση κειμένου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14" name="Θέση περιεχομένου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ημερομηνίας 24"/>
          <p:cNvSpPr>
            <a:spLocks noGrp="1"/>
          </p:cNvSpPr>
          <p:nvPr>
            <p:ph type="dt" sz="half" idx="10"/>
          </p:nvPr>
        </p:nvSpPr>
        <p:spPr/>
        <p:txBody>
          <a:bodyPr/>
          <a:lstStyle>
            <a:lvl1pPr>
              <a:defRPr/>
            </a:lvl1pPr>
          </a:lstStyle>
          <a:p>
            <a:pPr>
              <a:defRPr/>
            </a:pPr>
            <a:endParaRPr lang="el-GR" dirty="0"/>
          </a:p>
        </p:txBody>
      </p:sp>
      <p:sp>
        <p:nvSpPr>
          <p:cNvPr id="7" name="Θέση υποσέλιδου 28"/>
          <p:cNvSpPr>
            <a:spLocks noGrp="1"/>
          </p:cNvSpPr>
          <p:nvPr>
            <p:ph type="ftr" sz="quarter" idx="11"/>
          </p:nvPr>
        </p:nvSpPr>
        <p:spPr/>
        <p:txBody>
          <a:bodyPr/>
          <a:lstStyle>
            <a:lvl1pPr>
              <a:defRPr/>
            </a:lvl1pPr>
          </a:lstStyle>
          <a:p>
            <a:pPr>
              <a:defRPr/>
            </a:pPr>
            <a:endParaRPr lang="el-GR" dirty="0"/>
          </a:p>
        </p:txBody>
      </p:sp>
      <p:sp>
        <p:nvSpPr>
          <p:cNvPr id="8" name="Θέση αριθμού διαφάνειας 6"/>
          <p:cNvSpPr>
            <a:spLocks noGrp="1"/>
          </p:cNvSpPr>
          <p:nvPr>
            <p:ph type="sldNum" sz="quarter" idx="12"/>
          </p:nvPr>
        </p:nvSpPr>
        <p:spPr/>
        <p:txBody>
          <a:bodyPr/>
          <a:lstStyle>
            <a:lvl1pPr>
              <a:defRPr/>
            </a:lvl1pPr>
          </a:lstStyle>
          <a:p>
            <a:pPr>
              <a:defRPr/>
            </a:pPr>
            <a:fld id="{63EF4753-E60F-4040-BFE2-5B29A2960180}" type="slidenum">
              <a:rPr lang="el-GR"/>
              <a:pPr>
                <a:defRPr/>
              </a:pPr>
              <a:t>‹#›</a:t>
            </a:fld>
            <a:endParaRPr lang="el-GR" dirty="0"/>
          </a:p>
        </p:txBody>
      </p:sp>
    </p:spTree>
    <p:extLst>
      <p:ext uri="{BB962C8B-B14F-4D97-AF65-F5344CB8AC3E}">
        <p14:creationId xmlns:p14="http://schemas.microsoft.com/office/powerpoint/2010/main" val="83977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3" name="Θέση εικόνας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l-GR" noProof="0" dirty="0" smtClean="0"/>
              <a:t>Κάντε κλικ στο εικονίδιο για να προσθέσετε μια εικόνα</a:t>
            </a:r>
            <a:endParaRPr lang="en-US" noProof="0" dirty="0"/>
          </a:p>
        </p:txBody>
      </p:sp>
      <p:sp>
        <p:nvSpPr>
          <p:cNvPr id="17" name="Τίτλος 16"/>
          <p:cNvSpPr>
            <a:spLocks noGrp="1"/>
          </p:cNvSpPr>
          <p:nvPr>
            <p:ph type="title"/>
          </p:nvPr>
        </p:nvSpPr>
        <p:spPr>
          <a:xfrm>
            <a:off x="381000" y="4993760"/>
            <a:ext cx="5867400" cy="522288"/>
          </a:xfrm>
        </p:spPr>
        <p:txBody>
          <a:bodyPr/>
          <a:lstStyle>
            <a:lvl1pPr algn="l">
              <a:buNone/>
              <a:defRPr sz="2000" b="1"/>
            </a:lvl1pPr>
          </a:lstStyle>
          <a:p>
            <a:r>
              <a:rPr lang="el-GR" smtClean="0"/>
              <a:t>Στυλ κύριου τίτλου</a:t>
            </a:r>
            <a:endParaRPr lang="en-US"/>
          </a:p>
        </p:txBody>
      </p:sp>
      <p:sp>
        <p:nvSpPr>
          <p:cNvPr id="26" name="Θέση κειμένου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Θέση ημερομηνίας 10"/>
          <p:cNvSpPr>
            <a:spLocks noGrp="1"/>
          </p:cNvSpPr>
          <p:nvPr>
            <p:ph type="dt" sz="half" idx="10"/>
          </p:nvPr>
        </p:nvSpPr>
        <p:spPr/>
        <p:txBody>
          <a:bodyPr/>
          <a:lstStyle>
            <a:lvl1pPr>
              <a:defRPr/>
            </a:lvl1pPr>
          </a:lstStyle>
          <a:p>
            <a:pPr>
              <a:defRPr/>
            </a:pPr>
            <a:endParaRPr lang="el-GR" dirty="0"/>
          </a:p>
        </p:txBody>
      </p:sp>
      <p:sp>
        <p:nvSpPr>
          <p:cNvPr id="6" name="Θέση υποσέλιδου 27"/>
          <p:cNvSpPr>
            <a:spLocks noGrp="1"/>
          </p:cNvSpPr>
          <p:nvPr>
            <p:ph type="ftr" sz="quarter" idx="11"/>
          </p:nvPr>
        </p:nvSpPr>
        <p:spPr/>
        <p:txBody>
          <a:bodyPr/>
          <a:lstStyle>
            <a:lvl1pPr>
              <a:defRPr/>
            </a:lvl1pPr>
          </a:lstStyle>
          <a:p>
            <a:pPr>
              <a:defRPr/>
            </a:pPr>
            <a:endParaRPr lang="el-GR" dirty="0"/>
          </a:p>
        </p:txBody>
      </p:sp>
      <p:sp>
        <p:nvSpPr>
          <p:cNvPr id="7" name="Θέση αριθμού διαφάνειας 4"/>
          <p:cNvSpPr>
            <a:spLocks noGrp="1"/>
          </p:cNvSpPr>
          <p:nvPr>
            <p:ph type="sldNum" sz="quarter" idx="12"/>
          </p:nvPr>
        </p:nvSpPr>
        <p:spPr/>
        <p:txBody>
          <a:bodyPr/>
          <a:lstStyle>
            <a:lvl1pPr>
              <a:defRPr/>
            </a:lvl1pPr>
          </a:lstStyle>
          <a:p>
            <a:pPr>
              <a:defRPr/>
            </a:pPr>
            <a:fld id="{E214A11F-F7C3-4E95-AC32-92F2781BBD5F}" type="slidenum">
              <a:rPr lang="el-GR"/>
              <a:pPr>
                <a:defRPr/>
              </a:pPr>
              <a:t>‹#›</a:t>
            </a:fld>
            <a:endParaRPr lang="el-GR" dirty="0"/>
          </a:p>
        </p:txBody>
      </p:sp>
    </p:spTree>
    <p:extLst>
      <p:ext uri="{BB962C8B-B14F-4D97-AF65-F5344CB8AC3E}">
        <p14:creationId xmlns:p14="http://schemas.microsoft.com/office/powerpoint/2010/main" val="382291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Ευθεία γραμμή σύνδεσης 6"/>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Θέση κειμένου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1" name="Θέση ημερομηνίας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l-GR" dirty="0"/>
          </a:p>
        </p:txBody>
      </p:sp>
      <p:sp>
        <p:nvSpPr>
          <p:cNvPr id="28" name="Θέση υποσέλιδου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l-GR" dirty="0"/>
          </a:p>
        </p:txBody>
      </p:sp>
      <p:sp>
        <p:nvSpPr>
          <p:cNvPr id="5" name="Θέση αριθμού διαφάνειας 4"/>
          <p:cNvSpPr>
            <a:spLocks noGrp="1"/>
          </p:cNvSpPr>
          <p:nvPr>
            <p:ph type="sldNum" sz="quarter" idx="4"/>
          </p:nvPr>
        </p:nvSpPr>
        <p:spPr>
          <a:xfrm>
            <a:off x="8229600" y="647700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0F6D0C03-61CC-48CE-9463-064A77F3DC81}" type="slidenum">
              <a:rPr lang="el-GR"/>
              <a:pPr>
                <a:defRPr/>
              </a:pPr>
              <a:t>‹#›</a:t>
            </a:fld>
            <a:endParaRPr lang="el-GR" dirty="0"/>
          </a:p>
        </p:txBody>
      </p:sp>
      <p:sp>
        <p:nvSpPr>
          <p:cNvPr id="10" name="Θέση τίτλου 9"/>
          <p:cNvSpPr>
            <a:spLocks noGrp="1"/>
          </p:cNvSpPr>
          <p:nvPr>
            <p:ph type="title"/>
          </p:nvPr>
        </p:nvSpPr>
        <p:spPr>
          <a:xfrm>
            <a:off x="304800" y="457200"/>
            <a:ext cx="8686800" cy="838200"/>
          </a:xfrm>
          <a:prstGeom prst="rect">
            <a:avLst/>
          </a:prstGeom>
        </p:spPr>
        <p:txBody>
          <a:bodyPr vert="horz" anchor="ctr">
            <a:normAutofit/>
          </a:bodyPr>
          <a:lstStyle/>
          <a:p>
            <a:r>
              <a:rPr lang="el-GR" smtClean="0"/>
              <a:t>Στυλ κύριου τίτλου</a:t>
            </a:r>
            <a:endParaRPr lang="en-US"/>
          </a:p>
        </p:txBody>
      </p:sp>
      <p:sp>
        <p:nvSpPr>
          <p:cNvPr id="9" name="Ευθεία γραμμή σύνδεσης 8"/>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Ευθεία γραμμή σύνδεσης 11"/>
          <p:cNvSpPr>
            <a:spLocks noChangeShapeType="1"/>
          </p:cNvSpPr>
          <p:nvPr/>
        </p:nvSpPr>
        <p:spPr bwMode="auto">
          <a:xfrm>
            <a:off x="514350" y="105799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797" r:id="rId4"/>
    <p:sldLayoutId id="2147483808" r:id="rId5"/>
    <p:sldLayoutId id="2147483798" r:id="rId6"/>
    <p:sldLayoutId id="2147483799" r:id="rId7"/>
    <p:sldLayoutId id="2147483809" r:id="rId8"/>
    <p:sldLayoutId id="2147483800" r:id="rId9"/>
    <p:sldLayoutId id="2147483801" r:id="rId10"/>
    <p:sldLayoutId id="2147483802"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p:nvPr/>
        </p:nvPicPr>
        <p:blipFill>
          <a:blip r:embed="rId3">
            <a:extLst/>
          </a:blip>
          <a:srcRect/>
          <a:stretch>
            <a:fillRect/>
          </a:stretch>
        </p:blipFill>
        <p:spPr bwMode="auto">
          <a:xfrm>
            <a:off x="2411760" y="1556793"/>
            <a:ext cx="4070876" cy="1152128"/>
          </a:xfrm>
          <a:prstGeom prst="roundRect">
            <a:avLst>
              <a:gd name="adj" fmla="val 8594"/>
            </a:avLst>
          </a:prstGeom>
          <a:solidFill>
            <a:srgbClr val="FFFFFF">
              <a:shade val="85000"/>
            </a:srgbClr>
          </a:solidFill>
          <a:ln>
            <a:noFill/>
          </a:ln>
          <a:effectLst/>
          <a:extLst/>
        </p:spPr>
      </p:pic>
      <p:grpSp>
        <p:nvGrpSpPr>
          <p:cNvPr id="2" name="Ομάδα 1"/>
          <p:cNvGrpSpPr/>
          <p:nvPr/>
        </p:nvGrpSpPr>
        <p:grpSpPr>
          <a:xfrm>
            <a:off x="598600" y="158172"/>
            <a:ext cx="8112528" cy="779688"/>
            <a:chOff x="901107" y="79194"/>
            <a:chExt cx="8112528" cy="779688"/>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4" y="87041"/>
              <a:ext cx="554643" cy="36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descr="D:\Optiplex\Pictures\LOGOS ΔΙΑΦΟΡΑ\european_flag.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1608" y="79194"/>
              <a:ext cx="557833"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4"/>
            <p:cNvSpPr>
              <a:spLocks noChangeArrowheads="1" noChangeShapeType="1" noTextEdit="1"/>
            </p:cNvSpPr>
            <p:nvPr/>
          </p:nvSpPr>
          <p:spPr bwMode="auto">
            <a:xfrm>
              <a:off x="901107" y="506114"/>
              <a:ext cx="974725" cy="135731"/>
            </a:xfrm>
            <a:prstGeom prst="rect">
              <a:avLst/>
            </a:prstGeom>
          </p:spPr>
          <p:txBody>
            <a:bodyPr wrap="none" fromWordArt="1">
              <a:prstTxWarp prst="textPlain">
                <a:avLst>
                  <a:gd name="adj" fmla="val 50000"/>
                </a:avLst>
              </a:prstTxWarp>
            </a:bodyPr>
            <a:lstStyle/>
            <a:p>
              <a:pPr algn="ctr"/>
              <a:r>
                <a:rPr lang="el-GR" sz="1400" kern="10" dirty="0">
                  <a:ln w="3175">
                    <a:solidFill>
                      <a:srgbClr val="00006C"/>
                    </a:solidFill>
                    <a:round/>
                    <a:headEnd/>
                    <a:tailEnd/>
                  </a:ln>
                  <a:solidFill>
                    <a:srgbClr val="603B14"/>
                  </a:solidFill>
                  <a:latin typeface="Arial"/>
                  <a:cs typeface="Arial"/>
                </a:rPr>
                <a:t>ΥΠΟΥΡΓΕΙΟ ΑΓΡΟΤΙΚΗΣ </a:t>
              </a:r>
            </a:p>
            <a:p>
              <a:pPr algn="ctr"/>
              <a:r>
                <a:rPr lang="el-GR" sz="1400" kern="10" dirty="0">
                  <a:ln w="3175">
                    <a:solidFill>
                      <a:srgbClr val="00006C"/>
                    </a:solidFill>
                    <a:round/>
                    <a:headEnd/>
                    <a:tailEnd/>
                  </a:ln>
                  <a:solidFill>
                    <a:srgbClr val="603B14"/>
                  </a:solidFill>
                  <a:latin typeface="Arial"/>
                  <a:cs typeface="Arial"/>
                </a:rPr>
                <a:t>ΑΝΑΠΤΥΞΗΣ &amp; ΤΡΟΦΙΜΩΝ</a:t>
              </a:r>
            </a:p>
          </p:txBody>
        </p:sp>
        <p:sp>
          <p:nvSpPr>
            <p:cNvPr id="14" name="WordArt 14"/>
            <p:cNvSpPr>
              <a:spLocks noChangeArrowheads="1" noChangeShapeType="1" noTextEdit="1"/>
            </p:cNvSpPr>
            <p:nvPr/>
          </p:nvSpPr>
          <p:spPr bwMode="auto">
            <a:xfrm>
              <a:off x="7285443" y="549001"/>
              <a:ext cx="1728192" cy="309881"/>
            </a:xfrm>
            <a:prstGeom prst="rect">
              <a:avLst/>
            </a:prstGeom>
          </p:spPr>
          <p:txBody>
            <a:bodyPr wrap="none" fromWordArt="1">
              <a:prstTxWarp prst="textPlain">
                <a:avLst>
                  <a:gd name="adj" fmla="val 50000"/>
                </a:avLst>
              </a:prstTxWarp>
            </a:bodyPr>
            <a:lstStyle/>
            <a:p>
              <a:pPr algn="ctr"/>
              <a:r>
                <a:rPr lang="el-GR" sz="1100" kern="10" dirty="0">
                  <a:ln w="3175">
                    <a:solidFill>
                      <a:srgbClr val="00006C"/>
                    </a:solidFill>
                    <a:round/>
                    <a:headEnd/>
                    <a:tailEnd/>
                  </a:ln>
                  <a:solidFill>
                    <a:srgbClr val="603B14"/>
                  </a:solidFill>
                  <a:latin typeface="Arial"/>
                  <a:cs typeface="Arial"/>
                </a:rPr>
                <a:t>ΕΥΡΩΠΑΙΚΗ ΕΝΩΣΗ</a:t>
              </a:r>
            </a:p>
            <a:p>
              <a:pPr algn="ctr"/>
              <a:r>
                <a:rPr lang="el-GR" sz="1100" kern="10" dirty="0">
                  <a:ln w="3175">
                    <a:solidFill>
                      <a:srgbClr val="00006C"/>
                    </a:solidFill>
                    <a:round/>
                    <a:headEnd/>
                    <a:tailEnd/>
                  </a:ln>
                  <a:solidFill>
                    <a:srgbClr val="603B14"/>
                  </a:solidFill>
                  <a:latin typeface="Arial"/>
                  <a:cs typeface="Arial"/>
                </a:rPr>
                <a:t>ΕΥΡΩΠΑΙΚΗ ΕΠΙΤΡΟΠΗ</a:t>
              </a:r>
            </a:p>
            <a:p>
              <a:pPr algn="ctr"/>
              <a:r>
                <a:rPr lang="el-GR" sz="1100" kern="10" dirty="0">
                  <a:ln w="3175">
                    <a:solidFill>
                      <a:srgbClr val="00006C"/>
                    </a:solidFill>
                    <a:round/>
                    <a:headEnd/>
                    <a:tailEnd/>
                  </a:ln>
                  <a:solidFill>
                    <a:srgbClr val="603B14"/>
                  </a:solidFill>
                  <a:latin typeface="Arial"/>
                  <a:cs typeface="Arial"/>
                </a:rPr>
                <a:t> ΕΥΡΩΠΑΪΚΟ ΓΕΩΡΓ`ΙΚΟ ΤΑΜΕΙΟ ΑΓΡΟΤΙΚΗΣ ΑΝΑΠΤΥΞΗΣ</a:t>
              </a:r>
            </a:p>
          </p:txBody>
        </p:sp>
      </p:grpSp>
      <p:pic>
        <p:nvPicPr>
          <p:cNvPr id="15" name="Picture1" descr="trihonida_transparent_inde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5113" y="4844293"/>
            <a:ext cx="9937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2768733" y="6054812"/>
            <a:ext cx="36065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l-GR" altLang="el-GR" sz="1200" b="1" dirty="0" smtClean="0">
                <a:solidFill>
                  <a:schemeClr val="accent6">
                    <a:lumMod val="50000"/>
                  </a:schemeClr>
                </a:solidFill>
                <a:latin typeface="Tahoma" pitchFamily="34" charset="0"/>
              </a:rPr>
              <a:t>ΟΜΑΔΑ ΤΟΠΙΚΗΣ ΔΡΑΣΗΣ</a:t>
            </a:r>
            <a:r>
              <a:rPr lang="en-US" altLang="el-GR" sz="1200" b="1" dirty="0" smtClean="0">
                <a:solidFill>
                  <a:schemeClr val="accent6">
                    <a:lumMod val="50000"/>
                  </a:schemeClr>
                </a:solidFill>
                <a:latin typeface="Tahoma" pitchFamily="34" charset="0"/>
              </a:rPr>
              <a:t>  </a:t>
            </a:r>
            <a:endParaRPr lang="el-GR" altLang="el-GR" sz="1200" b="1" dirty="0" smtClean="0">
              <a:solidFill>
                <a:schemeClr val="accent6">
                  <a:lumMod val="50000"/>
                </a:schemeClr>
              </a:solidFill>
              <a:latin typeface="Tahoma" pitchFamily="34" charset="0"/>
            </a:endParaRPr>
          </a:p>
          <a:p>
            <a:pPr algn="ctr">
              <a:spcBef>
                <a:spcPct val="0"/>
              </a:spcBef>
              <a:buFontTx/>
              <a:buNone/>
              <a:defRPr/>
            </a:pPr>
            <a:r>
              <a:rPr lang="el-GR" altLang="el-GR" sz="1200" b="1" dirty="0" smtClean="0">
                <a:solidFill>
                  <a:schemeClr val="accent6">
                    <a:lumMod val="50000"/>
                  </a:schemeClr>
                </a:solidFill>
                <a:latin typeface="Tahoma" pitchFamily="34" charset="0"/>
              </a:rPr>
              <a:t>ΤΡΙΧΩΝΙΔΑ Α.Ε </a:t>
            </a:r>
            <a:endParaRPr lang="el-GR" altLang="el-GR" sz="1200" dirty="0" smtClean="0">
              <a:solidFill>
                <a:schemeClr val="accent6">
                  <a:lumMod val="50000"/>
                </a:schemeClr>
              </a:solidFill>
              <a:latin typeface="Tahoma" pitchFamily="34" charset="0"/>
            </a:endParaRPr>
          </a:p>
          <a:p>
            <a:pPr algn="ctr">
              <a:spcBef>
                <a:spcPct val="0"/>
              </a:spcBef>
              <a:buFontTx/>
              <a:buNone/>
              <a:defRPr/>
            </a:pPr>
            <a:r>
              <a:rPr lang="el-GR" altLang="el-GR" sz="1200" b="1" dirty="0" smtClean="0">
                <a:solidFill>
                  <a:schemeClr val="accent6">
                    <a:lumMod val="50000"/>
                  </a:schemeClr>
                </a:solidFill>
                <a:latin typeface="Tahoma" pitchFamily="34" charset="0"/>
              </a:rPr>
              <a:t>ΑΝΑΠΤΥΞΙΑΚΗ ΑΝΩΝΥΜΗ ΕΤΑΙΡΕΙΑ ΟΤΑ</a:t>
            </a:r>
          </a:p>
        </p:txBody>
      </p:sp>
      <p:pic>
        <p:nvPicPr>
          <p:cNvPr id="17" name="Picture 16" descr="λογο-ΠΑΑ_χωρίς ΜΠΑΛΤΑΤΖΗ"/>
          <p:cNvPicPr>
            <a:picLocks noChangeArrowheads="1"/>
          </p:cNvPicPr>
          <p:nvPr/>
        </p:nvPicPr>
        <p:blipFill>
          <a:blip r:embed="rId7" cstate="print">
            <a:extLst>
              <a:ext uri="{28A0092B-C50C-407E-A947-70E740481C1C}">
                <a14:useLocalDpi xmlns:a14="http://schemas.microsoft.com/office/drawing/2010/main" val="0"/>
              </a:ext>
            </a:extLst>
          </a:blip>
          <a:srcRect l="7977" b="22398"/>
          <a:stretch>
            <a:fillRect/>
          </a:stretch>
        </p:blipFill>
        <p:spPr bwMode="auto">
          <a:xfrm>
            <a:off x="3100110" y="61266"/>
            <a:ext cx="967834" cy="9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9500" b="55500" l="4500" r="95000">
                        <a14:foregroundMark x1="13000" y1="36000" x2="88500" y2="33000"/>
                        <a14:foregroundMark x1="12000" y1="51500" x2="87000" y2="51000"/>
                        <a14:foregroundMark x1="24500" y1="34000" x2="13500" y2="46000"/>
                        <a14:foregroundMark x1="38500" y1="38500" x2="35000" y2="46500"/>
                        <a14:foregroundMark x1="81500" y1="40000" x2="69500" y2="50000"/>
                        <a14:foregroundMark x1="9000" y1="36000" x2="9500" y2="45500"/>
                        <a14:foregroundMark x1="56000" y1="46500" x2="63500" y2="47000"/>
                      </a14:backgroundRemoval>
                    </a14:imgEffect>
                  </a14:imgLayer>
                </a14:imgProps>
              </a:ext>
              <a:ext uri="{28A0092B-C50C-407E-A947-70E740481C1C}">
                <a14:useLocalDpi xmlns:a14="http://schemas.microsoft.com/office/drawing/2010/main" val="0"/>
              </a:ext>
            </a:extLst>
          </a:blip>
          <a:srcRect t="28936" b="42129"/>
          <a:stretch/>
        </p:blipFill>
        <p:spPr bwMode="auto">
          <a:xfrm>
            <a:off x="5130172" y="345356"/>
            <a:ext cx="1098012" cy="5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Στρογγυλεμένο ορθογώνιο 20"/>
          <p:cNvSpPr/>
          <p:nvPr/>
        </p:nvSpPr>
        <p:spPr>
          <a:xfrm>
            <a:off x="759806" y="2996952"/>
            <a:ext cx="7624388" cy="165928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lgn="ctr" eaLnBrk="1" hangingPunct="1">
              <a:spcBef>
                <a:spcPts val="600"/>
              </a:spcBef>
              <a:spcAft>
                <a:spcPts val="600"/>
              </a:spcAft>
              <a:defRPr/>
            </a:pPr>
            <a:r>
              <a:rPr lang="el-GR" altLang="el-GR" sz="2000" b="1" i="1" dirty="0">
                <a:solidFill>
                  <a:srgbClr val="603B14"/>
                </a:solidFill>
                <a:latin typeface="Tahoma" pitchFamily="34" charset="0"/>
                <a:cs typeface="Tahoma" pitchFamily="34" charset="0"/>
              </a:rPr>
              <a:t>«ΤΟΠΙΚΗ ΑΝΑΠΤΥΞΗ Μ</a:t>
            </a:r>
            <a:r>
              <a:rPr lang="en-US" altLang="el-GR" sz="2000" b="1" i="1" dirty="0">
                <a:solidFill>
                  <a:srgbClr val="603B14"/>
                </a:solidFill>
                <a:latin typeface="Tahoma" pitchFamily="34" charset="0"/>
                <a:cs typeface="Tahoma" pitchFamily="34" charset="0"/>
              </a:rPr>
              <a:t>E</a:t>
            </a:r>
            <a:r>
              <a:rPr lang="el-GR" altLang="el-GR" sz="2000" b="1" i="1" dirty="0">
                <a:solidFill>
                  <a:srgbClr val="603B14"/>
                </a:solidFill>
                <a:latin typeface="Tahoma" pitchFamily="34" charset="0"/>
                <a:cs typeface="Tahoma" pitchFamily="34" charset="0"/>
              </a:rPr>
              <a:t> ΠΡΩΤΟΒΟΥΛΙΑ ΤΟΠΙΚΩΝ ΚΟΙΝΟΤΗΤΩΝ (</a:t>
            </a:r>
            <a:r>
              <a:rPr lang="en-US" altLang="el-GR" sz="2000" b="1" i="1" dirty="0">
                <a:solidFill>
                  <a:srgbClr val="603B14"/>
                </a:solidFill>
                <a:latin typeface="Tahoma" pitchFamily="34" charset="0"/>
                <a:cs typeface="Tahoma" pitchFamily="34" charset="0"/>
              </a:rPr>
              <a:t>CLLD</a:t>
            </a:r>
            <a:r>
              <a:rPr lang="el-GR" altLang="el-GR" sz="2000" b="1" i="1" dirty="0">
                <a:solidFill>
                  <a:srgbClr val="603B14"/>
                </a:solidFill>
                <a:latin typeface="Tahoma" pitchFamily="34" charset="0"/>
                <a:cs typeface="Tahoma" pitchFamily="34" charset="0"/>
              </a:rPr>
              <a:t>) – </a:t>
            </a:r>
            <a:r>
              <a:rPr lang="en-US" altLang="el-GR" sz="2000" b="1" i="1" dirty="0">
                <a:solidFill>
                  <a:srgbClr val="603B14"/>
                </a:solidFill>
                <a:latin typeface="Tahoma" pitchFamily="34" charset="0"/>
                <a:cs typeface="Tahoma" pitchFamily="34" charset="0"/>
              </a:rPr>
              <a:t>LEADER</a:t>
            </a:r>
            <a:r>
              <a:rPr lang="el-GR" altLang="el-GR" sz="2000" b="1" i="1" dirty="0">
                <a:solidFill>
                  <a:srgbClr val="603B14"/>
                </a:solidFill>
                <a:latin typeface="Tahoma" pitchFamily="34" charset="0"/>
                <a:cs typeface="Tahoma" pitchFamily="34" charset="0"/>
              </a:rPr>
              <a:t>»</a:t>
            </a:r>
            <a:endParaRPr lang="en-US" altLang="el-GR" sz="2000" b="1" i="1" dirty="0">
              <a:solidFill>
                <a:srgbClr val="603B14"/>
              </a:solidFill>
              <a:latin typeface="Tahoma" pitchFamily="34" charset="0"/>
              <a:cs typeface="Tahoma" pitchFamily="34" charset="0"/>
            </a:endParaRPr>
          </a:p>
          <a:p>
            <a:pPr marL="171450" lvl="0" indent="-171450" algn="ctr" eaLnBrk="1" hangingPunct="1">
              <a:spcBef>
                <a:spcPts val="600"/>
              </a:spcBef>
              <a:spcAft>
                <a:spcPts val="0"/>
              </a:spcAft>
              <a:buFont typeface="Arial" pitchFamily="34" charset="0"/>
              <a:buChar char="•"/>
              <a:defRPr/>
            </a:pPr>
            <a:r>
              <a:rPr lang="el-GR" altLang="el-GR" sz="1800" b="1" dirty="0">
                <a:solidFill>
                  <a:srgbClr val="603B14"/>
                </a:solidFill>
                <a:latin typeface="Tahoma" pitchFamily="34" charset="0"/>
              </a:rPr>
              <a:t>Μέτρο </a:t>
            </a:r>
            <a:r>
              <a:rPr lang="el-GR" altLang="el-GR" sz="1800" b="1" dirty="0" smtClean="0">
                <a:solidFill>
                  <a:srgbClr val="603B14"/>
                </a:solidFill>
                <a:latin typeface="Tahoma" pitchFamily="34" charset="0"/>
              </a:rPr>
              <a:t>19 ΠΑΑ 2014-2020</a:t>
            </a:r>
          </a:p>
          <a:p>
            <a:pPr marL="171450" lvl="0" indent="-171450" algn="ctr" eaLnBrk="1" hangingPunct="1">
              <a:spcBef>
                <a:spcPts val="600"/>
              </a:spcBef>
              <a:spcAft>
                <a:spcPts val="0"/>
              </a:spcAft>
              <a:buFont typeface="Arial" pitchFamily="34" charset="0"/>
              <a:buChar char="•"/>
              <a:defRPr/>
            </a:pPr>
            <a:r>
              <a:rPr lang="en-US" altLang="el-GR" sz="1800" b="1" dirty="0" smtClean="0">
                <a:solidFill>
                  <a:srgbClr val="603B14"/>
                </a:solidFill>
                <a:latin typeface="Tahoma" pitchFamily="34" charset="0"/>
              </a:rPr>
              <a:t>1</a:t>
            </a:r>
            <a:r>
              <a:rPr lang="el-GR" altLang="el-GR" sz="1800" b="1" baseline="30000" dirty="0" smtClean="0">
                <a:solidFill>
                  <a:srgbClr val="603B14"/>
                </a:solidFill>
                <a:latin typeface="Tahoma" pitchFamily="34" charset="0"/>
              </a:rPr>
              <a:t>η</a:t>
            </a:r>
            <a:r>
              <a:rPr lang="el-GR" altLang="el-GR" sz="1800" b="1" dirty="0" smtClean="0">
                <a:solidFill>
                  <a:srgbClr val="603B14"/>
                </a:solidFill>
                <a:latin typeface="Tahoma" pitchFamily="34" charset="0"/>
              </a:rPr>
              <a:t> Πρόσκληση Εκδήλωσης Ενδιαφέροντος Ιδιωτικών Έργων  </a:t>
            </a:r>
          </a:p>
        </p:txBody>
      </p:sp>
    </p:spTree>
    <p:extLst>
      <p:ext uri="{BB962C8B-B14F-4D97-AF65-F5344CB8AC3E}">
        <p14:creationId xmlns:p14="http://schemas.microsoft.com/office/powerpoint/2010/main" val="399245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90" y="0"/>
            <a:ext cx="6961185" cy="913070"/>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lnSpc>
                <a:spcPct val="115000"/>
              </a:lnSpc>
              <a:spcAft>
                <a:spcPts val="1000"/>
              </a:spcAft>
            </a:pPr>
            <a:r>
              <a:rPr lang="el-GR" sz="2400" dirty="0" smtClean="0">
                <a:latin typeface="Tahoma"/>
                <a:ea typeface="Calibri"/>
                <a:cs typeface="Times New Roman"/>
              </a:rPr>
              <a:t>Σύνθεση Επιτροπής Διαχείρισης Προγράμματος</a:t>
            </a:r>
            <a:endParaRPr lang="el-GR" sz="2400" dirty="0">
              <a:effectLst/>
              <a:latin typeface="Calibri"/>
              <a:ea typeface="Calibri"/>
              <a:cs typeface="Times New Roman"/>
            </a:endParaRPr>
          </a:p>
        </p:txBody>
      </p:sp>
      <p:pic>
        <p:nvPicPr>
          <p:cNvPr id="3"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Πίνακας 4"/>
          <p:cNvGraphicFramePr>
            <a:graphicFrameLocks noGrp="1"/>
          </p:cNvGraphicFramePr>
          <p:nvPr>
            <p:extLst>
              <p:ext uri="{D42A27DB-BD31-4B8C-83A1-F6EECF244321}">
                <p14:modId xmlns:p14="http://schemas.microsoft.com/office/powerpoint/2010/main" val="143576614"/>
              </p:ext>
            </p:extLst>
          </p:nvPr>
        </p:nvGraphicFramePr>
        <p:xfrm>
          <a:off x="240599" y="908720"/>
          <a:ext cx="8712968" cy="5511654"/>
        </p:xfrm>
        <a:graphic>
          <a:graphicData uri="http://schemas.openxmlformats.org/drawingml/2006/table">
            <a:tbl>
              <a:tblPr firstRow="1" firstCol="1" bandRow="1" bandCol="1">
                <a:tableStyleId>{5C22544A-7EE6-4342-B048-85BDC9FD1C3A}</a:tableStyleId>
              </a:tblPr>
              <a:tblGrid>
                <a:gridCol w="579914"/>
                <a:gridCol w="2711018"/>
                <a:gridCol w="2425816"/>
                <a:gridCol w="1159827"/>
                <a:gridCol w="1261841"/>
                <a:gridCol w="574552"/>
              </a:tblGrid>
              <a:tr h="864096">
                <a:tc>
                  <a:txBody>
                    <a:bodyPr/>
                    <a:lstStyle/>
                    <a:p>
                      <a:pPr algn="ctr">
                        <a:spcAft>
                          <a:spcPts val="0"/>
                        </a:spcAft>
                      </a:pPr>
                      <a:r>
                        <a:rPr lang="el-GR" sz="1050" b="1" dirty="0">
                          <a:solidFill>
                            <a:schemeClr val="accent6">
                              <a:lumMod val="75000"/>
                            </a:schemeClr>
                          </a:solidFill>
                          <a:effectLst/>
                        </a:rPr>
                        <a:t>A/A</a:t>
                      </a:r>
                      <a:endParaRPr lang="el-GR" sz="105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050" b="1" dirty="0">
                          <a:solidFill>
                            <a:schemeClr val="accent6">
                              <a:lumMod val="75000"/>
                            </a:schemeClr>
                          </a:solidFill>
                          <a:effectLst/>
                        </a:rPr>
                        <a:t>Φορέας που εκπροσωπείται</a:t>
                      </a:r>
                      <a:endParaRPr lang="el-GR" sz="105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050" b="1" dirty="0">
                          <a:solidFill>
                            <a:schemeClr val="accent6">
                              <a:lumMod val="75000"/>
                            </a:schemeClr>
                          </a:solidFill>
                          <a:effectLst/>
                        </a:rPr>
                        <a:t>Κατηγορία Φορέα</a:t>
                      </a:r>
                      <a:br>
                        <a:rPr lang="el-GR" sz="1050" b="1" dirty="0">
                          <a:solidFill>
                            <a:schemeClr val="accent6">
                              <a:lumMod val="75000"/>
                            </a:schemeClr>
                          </a:solidFill>
                          <a:effectLst/>
                        </a:rPr>
                      </a:br>
                      <a:r>
                        <a:rPr lang="el-GR" sz="1050" b="1" dirty="0">
                          <a:solidFill>
                            <a:schemeClr val="accent6">
                              <a:lumMod val="75000"/>
                            </a:schemeClr>
                          </a:solidFill>
                          <a:effectLst/>
                        </a:rPr>
                        <a:t>βάσει των</a:t>
                      </a:r>
                      <a:br>
                        <a:rPr lang="el-GR" sz="1050" b="1" dirty="0">
                          <a:solidFill>
                            <a:schemeClr val="accent6">
                              <a:lumMod val="75000"/>
                            </a:schemeClr>
                          </a:solidFill>
                          <a:effectLst/>
                        </a:rPr>
                      </a:br>
                      <a:r>
                        <a:rPr lang="el-GR" sz="1050" b="1" dirty="0">
                          <a:solidFill>
                            <a:schemeClr val="accent6">
                              <a:lumMod val="75000"/>
                            </a:schemeClr>
                          </a:solidFill>
                          <a:effectLst/>
                        </a:rPr>
                        <a:t>συμφερόντων που</a:t>
                      </a:r>
                      <a:br>
                        <a:rPr lang="el-GR" sz="1050" b="1" dirty="0">
                          <a:solidFill>
                            <a:schemeClr val="accent6">
                              <a:lumMod val="75000"/>
                            </a:schemeClr>
                          </a:solidFill>
                          <a:effectLst/>
                        </a:rPr>
                      </a:br>
                      <a:r>
                        <a:rPr lang="el-GR" sz="1050" b="1" dirty="0">
                          <a:solidFill>
                            <a:schemeClr val="accent6">
                              <a:lumMod val="75000"/>
                            </a:schemeClr>
                          </a:solidFill>
                          <a:effectLst/>
                        </a:rPr>
                        <a:t>αντιπροσωπεύουν</a:t>
                      </a:r>
                      <a:br>
                        <a:rPr lang="el-GR" sz="1050" b="1" dirty="0">
                          <a:solidFill>
                            <a:schemeClr val="accent6">
                              <a:lumMod val="75000"/>
                            </a:schemeClr>
                          </a:solidFill>
                          <a:effectLst/>
                        </a:rPr>
                      </a:br>
                      <a:r>
                        <a:rPr lang="el-GR" sz="1050" b="1" dirty="0">
                          <a:solidFill>
                            <a:schemeClr val="accent6">
                              <a:lumMod val="75000"/>
                            </a:schemeClr>
                          </a:solidFill>
                          <a:effectLst/>
                        </a:rPr>
                        <a:t>(Δημόσιος/ Ιδιωτικός)</a:t>
                      </a:r>
                      <a:endParaRPr lang="el-GR" sz="105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050" b="1" dirty="0">
                          <a:solidFill>
                            <a:schemeClr val="accent6">
                              <a:lumMod val="75000"/>
                            </a:schemeClr>
                          </a:solidFill>
                          <a:effectLst/>
                        </a:rPr>
                        <a:t>Ποσοστό</a:t>
                      </a:r>
                      <a:br>
                        <a:rPr lang="el-GR" sz="1050" b="1" dirty="0">
                          <a:solidFill>
                            <a:schemeClr val="accent6">
                              <a:lumMod val="75000"/>
                            </a:schemeClr>
                          </a:solidFill>
                          <a:effectLst/>
                        </a:rPr>
                      </a:br>
                      <a:r>
                        <a:rPr lang="el-GR" sz="1050" b="1" dirty="0">
                          <a:solidFill>
                            <a:schemeClr val="accent6">
                              <a:lumMod val="75000"/>
                            </a:schemeClr>
                          </a:solidFill>
                          <a:effectLst/>
                        </a:rPr>
                        <a:t>συμμετοχής (%) </a:t>
                      </a:r>
                      <a:endParaRPr lang="el-GR" sz="105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050" b="1" dirty="0">
                          <a:solidFill>
                            <a:schemeClr val="accent6">
                              <a:lumMod val="75000"/>
                            </a:schemeClr>
                          </a:solidFill>
                          <a:effectLst/>
                        </a:rPr>
                        <a:t>Κριτήριο εκπροσώπησης συμμετοχής φορέων στην </a:t>
                      </a:r>
                      <a:r>
                        <a:rPr lang="el-GR" sz="1050" b="1" dirty="0" smtClean="0">
                          <a:solidFill>
                            <a:schemeClr val="accent6">
                              <a:lumMod val="75000"/>
                            </a:schemeClr>
                          </a:solidFill>
                          <a:effectLst/>
                        </a:rPr>
                        <a:t> ΕΔΠ </a:t>
                      </a:r>
                      <a:r>
                        <a:rPr lang="el-GR" sz="1050" b="1" dirty="0">
                          <a:solidFill>
                            <a:schemeClr val="accent6">
                              <a:lumMod val="75000"/>
                            </a:schemeClr>
                          </a:solidFill>
                          <a:effectLst/>
                        </a:rPr>
                        <a:t>(%) </a:t>
                      </a:r>
                      <a:endParaRPr lang="el-GR" sz="105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200" b="1" dirty="0">
                          <a:solidFill>
                            <a:schemeClr val="accent6">
                              <a:lumMod val="75000"/>
                            </a:schemeClr>
                          </a:solidFill>
                          <a:effectLst/>
                        </a:rPr>
                        <a:t> </a:t>
                      </a:r>
                      <a:endParaRPr lang="el-GR" sz="1200" b="1" dirty="0">
                        <a:solidFill>
                          <a:schemeClr val="accent6">
                            <a:lumMod val="75000"/>
                          </a:schemeClr>
                        </a:solidFill>
                        <a:effectLst/>
                        <a:latin typeface="Tahoma"/>
                        <a:ea typeface="Times New Roman"/>
                        <a:cs typeface="Times New Roman"/>
                      </a:endParaRPr>
                    </a:p>
                  </a:txBody>
                  <a:tcPr marL="46157" marR="46157" marT="0" marB="0" anchor="ctr"/>
                </a:tc>
              </a:tr>
              <a:tr h="381327">
                <a:tc>
                  <a:txBody>
                    <a:bodyPr/>
                    <a:lstStyle/>
                    <a:p>
                      <a:pPr algn="ctr">
                        <a:spcAft>
                          <a:spcPts val="0"/>
                        </a:spcAft>
                      </a:pPr>
                      <a:r>
                        <a:rPr lang="el-GR" sz="1200" b="1" dirty="0">
                          <a:solidFill>
                            <a:schemeClr val="accent6">
                              <a:lumMod val="75000"/>
                            </a:schemeClr>
                          </a:solidFill>
                          <a:effectLst/>
                        </a:rPr>
                        <a:t>1</a:t>
                      </a:r>
                      <a:endParaRPr lang="el-GR" sz="12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Δήμος </a:t>
                      </a:r>
                      <a:r>
                        <a:rPr lang="el-GR" sz="1100" b="1" dirty="0" smtClean="0">
                          <a:solidFill>
                            <a:schemeClr val="accent6">
                              <a:lumMod val="75000"/>
                            </a:schemeClr>
                          </a:solidFill>
                          <a:effectLst/>
                        </a:rPr>
                        <a:t>Αγρινίου</a:t>
                      </a:r>
                      <a:r>
                        <a:rPr lang="en-US" sz="1100" b="1" dirty="0" smtClean="0">
                          <a:solidFill>
                            <a:schemeClr val="accent6">
                              <a:lumMod val="75000"/>
                            </a:schemeClr>
                          </a:solidFill>
                          <a:effectLst/>
                        </a:rPr>
                        <a:t> </a:t>
                      </a:r>
                    </a:p>
                  </a:txBody>
                  <a:tcPr marL="46157" marR="46157" marT="0" marB="0" anchor="ctr"/>
                </a:tc>
                <a:tc>
                  <a:txBody>
                    <a:bodyPr/>
                    <a:lstStyle/>
                    <a:p>
                      <a:pPr algn="ctr">
                        <a:spcAft>
                          <a:spcPts val="0"/>
                        </a:spcAft>
                      </a:pPr>
                      <a:r>
                        <a:rPr lang="el-GR" sz="1100" b="1" dirty="0">
                          <a:solidFill>
                            <a:schemeClr val="accent6">
                              <a:lumMod val="75000"/>
                            </a:schemeClr>
                          </a:solidFill>
                          <a:effectLst/>
                        </a:rPr>
                        <a:t>Δημόσιος               </a:t>
                      </a:r>
                      <a:endParaRPr lang="el-GR" sz="1100" b="1" dirty="0" smtClean="0">
                        <a:solidFill>
                          <a:schemeClr val="accent6">
                            <a:lumMod val="75000"/>
                          </a:schemeClr>
                        </a:solidFill>
                        <a:effectLst/>
                      </a:endParaRPr>
                    </a:p>
                    <a:p>
                      <a:pPr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(ΟΤΑ Α' ΒΑΘΜΟΥ)</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rowSpan="4">
                  <a:txBody>
                    <a:bodyPr/>
                    <a:lstStyle/>
                    <a:p>
                      <a:pPr algn="ctr">
                        <a:spcAft>
                          <a:spcPts val="0"/>
                        </a:spcAft>
                      </a:pPr>
                      <a:r>
                        <a:rPr lang="el-GR" sz="1100" b="1" dirty="0">
                          <a:solidFill>
                            <a:schemeClr val="accent6">
                              <a:lumMod val="75000"/>
                            </a:schemeClr>
                          </a:solidFill>
                          <a:effectLst/>
                        </a:rPr>
                        <a:t>30&lt;44,44&lt;49</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rowSpan="4">
                  <a:txBody>
                    <a:bodyPr/>
                    <a:lstStyle/>
                    <a:p>
                      <a:pPr algn="ctr">
                        <a:spcAft>
                          <a:spcPts val="0"/>
                        </a:spcAft>
                      </a:pPr>
                      <a:r>
                        <a:rPr lang="el-GR" sz="1200" b="1" dirty="0">
                          <a:solidFill>
                            <a:schemeClr val="accent6">
                              <a:lumMod val="75000"/>
                            </a:schemeClr>
                          </a:solidFill>
                          <a:effectLst/>
                        </a:rPr>
                        <a:t>ΦΟΡΕΙΣ  ΔΗΜΟΣΙΟΥ</a:t>
                      </a:r>
                      <a:endParaRPr lang="el-GR" sz="1200" b="1" dirty="0">
                        <a:solidFill>
                          <a:schemeClr val="accent6">
                            <a:lumMod val="75000"/>
                          </a:schemeClr>
                        </a:solidFill>
                        <a:effectLst/>
                        <a:latin typeface="Tahoma"/>
                        <a:ea typeface="Times New Roman"/>
                        <a:cs typeface="Times New Roman"/>
                      </a:endParaRPr>
                    </a:p>
                  </a:txBody>
                  <a:tcPr marL="46157" marR="46157" marT="0" marB="0" vert="vert270" anchor="ctr"/>
                </a:tc>
              </a:tr>
              <a:tr h="514069">
                <a:tc>
                  <a:txBody>
                    <a:bodyPr/>
                    <a:lstStyle/>
                    <a:p>
                      <a:pPr algn="ctr">
                        <a:spcAft>
                          <a:spcPts val="0"/>
                        </a:spcAft>
                      </a:pPr>
                      <a:r>
                        <a:rPr lang="el-GR" sz="1200" b="1" dirty="0">
                          <a:solidFill>
                            <a:schemeClr val="accent6">
                              <a:lumMod val="75000"/>
                            </a:schemeClr>
                          </a:solidFill>
                          <a:effectLst/>
                        </a:rPr>
                        <a:t>2</a:t>
                      </a:r>
                      <a:endParaRPr lang="el-GR" sz="12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Περιφέρεια Δυτικής Ελλάδας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Δημόσιος                           </a:t>
                      </a:r>
                      <a:endParaRPr lang="el-GR" sz="1100" b="1" dirty="0" smtClean="0">
                        <a:solidFill>
                          <a:schemeClr val="accent6">
                            <a:lumMod val="75000"/>
                          </a:schemeClr>
                        </a:solidFill>
                        <a:effectLst/>
                      </a:endParaRPr>
                    </a:p>
                    <a:p>
                      <a:pPr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(ΟΤΑ Β' ΒΑΘΜΟΥ)</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c vMerge="1">
                  <a:txBody>
                    <a:bodyPr/>
                    <a:lstStyle/>
                    <a:p>
                      <a:endParaRPr lang="el-GR"/>
                    </a:p>
                  </a:txBody>
                  <a:tcPr/>
                </a:tc>
              </a:tr>
              <a:tr h="464861">
                <a:tc>
                  <a:txBody>
                    <a:bodyPr/>
                    <a:lstStyle/>
                    <a:p>
                      <a:pPr algn="ctr">
                        <a:spcAft>
                          <a:spcPts val="0"/>
                        </a:spcAft>
                      </a:pPr>
                      <a:r>
                        <a:rPr lang="el-GR" sz="1200" b="1">
                          <a:solidFill>
                            <a:schemeClr val="accent6">
                              <a:lumMod val="75000"/>
                            </a:schemeClr>
                          </a:solidFill>
                          <a:effectLst/>
                        </a:rPr>
                        <a:t>3</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Περιφερειακή Ένωση Δήμων Δυτικής Ελλάδας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Δημόσιος                            </a:t>
                      </a:r>
                      <a:endParaRPr lang="el-GR" sz="1100" b="1" dirty="0" smtClean="0">
                        <a:solidFill>
                          <a:schemeClr val="accent6">
                            <a:lumMod val="75000"/>
                          </a:schemeClr>
                        </a:solidFill>
                        <a:effectLst/>
                      </a:endParaRPr>
                    </a:p>
                    <a:p>
                      <a:pPr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(ΕΝΩΣΗ ΟΤΑ </a:t>
                      </a:r>
                      <a:r>
                        <a:rPr lang="el-GR" sz="1100" b="1" dirty="0" smtClean="0">
                          <a:solidFill>
                            <a:schemeClr val="accent6">
                              <a:lumMod val="75000"/>
                            </a:schemeClr>
                          </a:solidFill>
                          <a:effectLst/>
                        </a:rPr>
                        <a:t> Α</a:t>
                      </a:r>
                      <a:r>
                        <a:rPr lang="el-GR" sz="1100" b="1" dirty="0">
                          <a:solidFill>
                            <a:schemeClr val="accent6">
                              <a:lumMod val="75000"/>
                            </a:schemeClr>
                          </a:solidFill>
                          <a:effectLst/>
                        </a:rPr>
                        <a:t>' ΒΑΘΜΟΥ)</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c vMerge="1">
                  <a:txBody>
                    <a:bodyPr/>
                    <a:lstStyle/>
                    <a:p>
                      <a:endParaRPr lang="el-GR"/>
                    </a:p>
                  </a:txBody>
                  <a:tcPr/>
                </a:tc>
              </a:tr>
              <a:tr h="435807">
                <a:tc>
                  <a:txBody>
                    <a:bodyPr/>
                    <a:lstStyle/>
                    <a:p>
                      <a:pPr algn="ctr">
                        <a:spcAft>
                          <a:spcPts val="0"/>
                        </a:spcAft>
                      </a:pPr>
                      <a:r>
                        <a:rPr lang="el-GR" sz="1200" b="1">
                          <a:solidFill>
                            <a:schemeClr val="accent6">
                              <a:lumMod val="75000"/>
                            </a:schemeClr>
                          </a:solidFill>
                          <a:effectLst/>
                        </a:rPr>
                        <a:t>4</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Κοινωφελής Επιχείρηση Δήμου Αγρινίου (ΚΕΔΑ)</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Δημόσιος </a:t>
                      </a:r>
                      <a:r>
                        <a:rPr lang="el-GR" sz="1100" b="1" dirty="0" smtClean="0">
                          <a:solidFill>
                            <a:schemeClr val="accent6">
                              <a:lumMod val="75000"/>
                            </a:schemeClr>
                          </a:solidFill>
                          <a:effectLst/>
                        </a:rPr>
                        <a:t> </a:t>
                      </a:r>
                    </a:p>
                    <a:p>
                      <a:pPr algn="ctr">
                        <a:spcAft>
                          <a:spcPts val="0"/>
                        </a:spcAft>
                      </a:pPr>
                      <a:r>
                        <a:rPr lang="el-GR" sz="1100" b="1" dirty="0" smtClean="0">
                          <a:solidFill>
                            <a:schemeClr val="accent6">
                              <a:lumMod val="75000"/>
                            </a:schemeClr>
                          </a:solidFill>
                          <a:effectLst/>
                        </a:rPr>
                        <a:t>(</a:t>
                      </a:r>
                      <a:r>
                        <a:rPr lang="el-GR" sz="1100" b="1" dirty="0">
                          <a:solidFill>
                            <a:schemeClr val="accent6">
                              <a:lumMod val="75000"/>
                            </a:schemeClr>
                          </a:solidFill>
                          <a:effectLst/>
                        </a:rPr>
                        <a:t>ΦΟΡΕΑΣ ΠΟΛΙΤΙΣΜΟΥ)</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c vMerge="1">
                  <a:txBody>
                    <a:bodyPr/>
                    <a:lstStyle/>
                    <a:p>
                      <a:endParaRPr lang="el-GR"/>
                    </a:p>
                  </a:txBody>
                  <a:tcPr/>
                </a:tc>
              </a:tr>
              <a:tr h="490979">
                <a:tc>
                  <a:txBody>
                    <a:bodyPr/>
                    <a:lstStyle/>
                    <a:p>
                      <a:pPr algn="ctr">
                        <a:spcAft>
                          <a:spcPts val="0"/>
                        </a:spcAft>
                      </a:pPr>
                      <a:r>
                        <a:rPr lang="el-GR" sz="1200" b="1">
                          <a:solidFill>
                            <a:schemeClr val="accent6">
                              <a:lumMod val="75000"/>
                            </a:schemeClr>
                          </a:solidFill>
                          <a:effectLst/>
                        </a:rPr>
                        <a:t>5</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Επιμελητήριο Αιτωλοακαρνανίας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Ιδιωτικός                 </a:t>
                      </a:r>
                      <a:endParaRPr lang="el-GR" sz="1100" b="1" dirty="0" smtClean="0">
                        <a:solidFill>
                          <a:schemeClr val="accent6">
                            <a:lumMod val="75000"/>
                          </a:schemeClr>
                        </a:solidFill>
                        <a:effectLst/>
                      </a:endParaRPr>
                    </a:p>
                    <a:p>
                      <a:pPr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(Εμπορικός οικονομικός εταίρος)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11,11&lt;49</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rowSpan="5">
                  <a:txBody>
                    <a:bodyPr/>
                    <a:lstStyle/>
                    <a:p>
                      <a:pPr algn="ctr">
                        <a:spcAft>
                          <a:spcPts val="0"/>
                        </a:spcAft>
                      </a:pPr>
                      <a:r>
                        <a:rPr lang="el-GR" sz="1200" b="1" dirty="0">
                          <a:solidFill>
                            <a:schemeClr val="accent6">
                              <a:lumMod val="75000"/>
                            </a:schemeClr>
                          </a:solidFill>
                          <a:effectLst/>
                        </a:rPr>
                        <a:t>ΦΟΡΕΙΣ  ΙΔΙΩΤΩΝ</a:t>
                      </a:r>
                      <a:endParaRPr lang="el-GR" sz="1200" b="1" dirty="0">
                        <a:solidFill>
                          <a:schemeClr val="accent6">
                            <a:lumMod val="75000"/>
                          </a:schemeClr>
                        </a:solidFill>
                        <a:effectLst/>
                        <a:latin typeface="Tahoma"/>
                        <a:ea typeface="Times New Roman"/>
                        <a:cs typeface="Times New Roman"/>
                      </a:endParaRPr>
                    </a:p>
                  </a:txBody>
                  <a:tcPr marL="46157" marR="46157" marT="0" marB="0" vert="vert270" anchor="ctr"/>
                </a:tc>
              </a:tr>
              <a:tr h="571990">
                <a:tc>
                  <a:txBody>
                    <a:bodyPr/>
                    <a:lstStyle/>
                    <a:p>
                      <a:pPr algn="ctr">
                        <a:spcAft>
                          <a:spcPts val="0"/>
                        </a:spcAft>
                      </a:pPr>
                      <a:r>
                        <a:rPr lang="el-GR" sz="1200" b="1">
                          <a:solidFill>
                            <a:schemeClr val="accent6">
                              <a:lumMod val="75000"/>
                            </a:schemeClr>
                          </a:solidFill>
                          <a:effectLst/>
                        </a:rPr>
                        <a:t>6</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Αγροτικός Συνεταιρισμός ΕΝΩΣΗ Αγρινίου</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Ιδιωτικός               </a:t>
                      </a:r>
                      <a:endParaRPr lang="el-GR" sz="1100" b="1" dirty="0" smtClean="0">
                        <a:solidFill>
                          <a:schemeClr val="accent6">
                            <a:lumMod val="75000"/>
                          </a:schemeClr>
                        </a:solidFill>
                        <a:effectLst/>
                      </a:endParaRPr>
                    </a:p>
                    <a:p>
                      <a:pPr marL="0" indent="0"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(Αγροτικός οικονομικός εταίρος)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rowSpan="2">
                  <a:txBody>
                    <a:bodyPr/>
                    <a:lstStyle/>
                    <a:p>
                      <a:pPr algn="ctr">
                        <a:spcAft>
                          <a:spcPts val="0"/>
                        </a:spcAft>
                      </a:pPr>
                      <a:r>
                        <a:rPr lang="el-GR" sz="1100" b="1" dirty="0">
                          <a:solidFill>
                            <a:schemeClr val="accent6">
                              <a:lumMod val="75000"/>
                            </a:schemeClr>
                          </a:solidFill>
                          <a:effectLst/>
                        </a:rPr>
                        <a:t>22,22&lt;49</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r>
              <a:tr h="427119">
                <a:tc>
                  <a:txBody>
                    <a:bodyPr/>
                    <a:lstStyle/>
                    <a:p>
                      <a:pPr algn="ctr">
                        <a:spcAft>
                          <a:spcPts val="0"/>
                        </a:spcAft>
                      </a:pPr>
                      <a:r>
                        <a:rPr lang="el-GR" sz="1200" b="1">
                          <a:solidFill>
                            <a:schemeClr val="accent6">
                              <a:lumMod val="75000"/>
                            </a:schemeClr>
                          </a:solidFill>
                          <a:effectLst/>
                        </a:rPr>
                        <a:t>7</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Αγροτικός Συνεταιρισμός ΕΝΩΣΗ Ξηρομέρου</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Ιδιωτικός                  </a:t>
                      </a:r>
                      <a:endParaRPr lang="el-GR" sz="1100" b="1" dirty="0" smtClean="0">
                        <a:solidFill>
                          <a:schemeClr val="accent6">
                            <a:lumMod val="75000"/>
                          </a:schemeClr>
                        </a:solidFill>
                        <a:effectLst/>
                      </a:endParaRPr>
                    </a:p>
                    <a:p>
                      <a:pPr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(Αγροτικός οικονομικός εταίρος)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c vMerge="1">
                  <a:txBody>
                    <a:bodyPr/>
                    <a:lstStyle/>
                    <a:p>
                      <a:endParaRPr lang="el-GR"/>
                    </a:p>
                  </a:txBody>
                  <a:tcPr/>
                </a:tc>
              </a:tr>
              <a:tr h="504056">
                <a:tc>
                  <a:txBody>
                    <a:bodyPr/>
                    <a:lstStyle/>
                    <a:p>
                      <a:pPr algn="ctr">
                        <a:spcAft>
                          <a:spcPts val="0"/>
                        </a:spcAft>
                      </a:pPr>
                      <a:r>
                        <a:rPr lang="el-GR" sz="1200" b="1">
                          <a:solidFill>
                            <a:schemeClr val="accent6">
                              <a:lumMod val="75000"/>
                            </a:schemeClr>
                          </a:solidFill>
                          <a:effectLst/>
                        </a:rPr>
                        <a:t>8</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Σύνδεσμος Υδατοκαλλιεργητών Αιτωλοακαρνανίας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Ιδιωτικός                 </a:t>
                      </a:r>
                      <a:endParaRPr lang="el-GR" sz="1100" b="1" dirty="0" smtClean="0">
                        <a:solidFill>
                          <a:schemeClr val="accent6">
                            <a:lumMod val="75000"/>
                          </a:schemeClr>
                        </a:solidFill>
                        <a:effectLst/>
                      </a:endParaRPr>
                    </a:p>
                    <a:p>
                      <a:pPr algn="ctr">
                        <a:spcAft>
                          <a:spcPts val="0"/>
                        </a:spcAft>
                      </a:pPr>
                      <a:r>
                        <a:rPr lang="el-GR" sz="1100" b="1" dirty="0" smtClean="0">
                          <a:solidFill>
                            <a:schemeClr val="accent6">
                              <a:lumMod val="75000"/>
                            </a:schemeClr>
                          </a:solidFill>
                          <a:effectLst/>
                        </a:rPr>
                        <a:t>    </a:t>
                      </a:r>
                      <a:r>
                        <a:rPr lang="el-GR" sz="1100" b="1" dirty="0">
                          <a:solidFill>
                            <a:schemeClr val="accent6">
                              <a:lumMod val="75000"/>
                            </a:schemeClr>
                          </a:solidFill>
                          <a:effectLst/>
                        </a:rPr>
                        <a:t>(Αλιευτικός Φορέας)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10&lt;11,11&lt;49</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r>
              <a:tr h="513059">
                <a:tc>
                  <a:txBody>
                    <a:bodyPr/>
                    <a:lstStyle/>
                    <a:p>
                      <a:pPr algn="ctr">
                        <a:spcAft>
                          <a:spcPts val="0"/>
                        </a:spcAft>
                      </a:pPr>
                      <a:r>
                        <a:rPr lang="el-GR" sz="1200" b="1">
                          <a:solidFill>
                            <a:schemeClr val="accent6">
                              <a:lumMod val="75000"/>
                            </a:schemeClr>
                          </a:solidFill>
                          <a:effectLst/>
                        </a:rPr>
                        <a:t>9</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Τεχνικό Επιμελητήριο Ελλάδας                              (Περιφερειακό Τμήμα </a:t>
                      </a:r>
                      <a:r>
                        <a:rPr lang="el-GR" sz="1100" b="1" dirty="0" err="1">
                          <a:solidFill>
                            <a:schemeClr val="accent6">
                              <a:lumMod val="75000"/>
                            </a:schemeClr>
                          </a:solidFill>
                          <a:effectLst/>
                        </a:rPr>
                        <a:t>Αιτωλ</a:t>
                      </a:r>
                      <a:r>
                        <a:rPr lang="el-GR" sz="1100" b="1" dirty="0">
                          <a:solidFill>
                            <a:schemeClr val="accent6">
                              <a:lumMod val="75000"/>
                            </a:schemeClr>
                          </a:solidFill>
                          <a:effectLst/>
                        </a:rPr>
                        <a:t>/</a:t>
                      </a:r>
                      <a:r>
                        <a:rPr lang="el-GR" sz="1100" b="1" dirty="0" err="1">
                          <a:solidFill>
                            <a:schemeClr val="accent6">
                              <a:lumMod val="75000"/>
                            </a:schemeClr>
                          </a:solidFill>
                          <a:effectLst/>
                        </a:rPr>
                        <a:t>νίας</a:t>
                      </a:r>
                      <a:r>
                        <a:rPr lang="el-GR" sz="1100" b="1" dirty="0">
                          <a:solidFill>
                            <a:schemeClr val="accent6">
                              <a:lumMod val="75000"/>
                            </a:schemeClr>
                          </a:solidFill>
                          <a:effectLst/>
                        </a:rPr>
                        <a:t>)</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Ιδιωτικός                     (Περιβαλλοντικός Φορέας)</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100" b="1" dirty="0">
                          <a:solidFill>
                            <a:schemeClr val="accent6">
                              <a:lumMod val="75000"/>
                            </a:schemeClr>
                          </a:solidFill>
                          <a:effectLst/>
                        </a:rPr>
                        <a:t>11,11&lt;49</a:t>
                      </a:r>
                      <a:endParaRPr lang="el-GR" sz="1100" b="1" dirty="0">
                        <a:solidFill>
                          <a:schemeClr val="accent6">
                            <a:lumMod val="75000"/>
                          </a:schemeClr>
                        </a:solidFill>
                        <a:effectLst/>
                        <a:latin typeface="Tahoma"/>
                        <a:ea typeface="Times New Roman"/>
                        <a:cs typeface="Times New Roman"/>
                      </a:endParaRPr>
                    </a:p>
                  </a:txBody>
                  <a:tcPr marL="46157" marR="46157" marT="0" marB="0" anchor="ctr"/>
                </a:tc>
                <a:tc vMerge="1">
                  <a:txBody>
                    <a:bodyPr/>
                    <a:lstStyle/>
                    <a:p>
                      <a:endParaRPr lang="el-GR"/>
                    </a:p>
                  </a:txBody>
                  <a:tcPr/>
                </a:tc>
              </a:tr>
              <a:tr h="344291">
                <a:tc gridSpan="4">
                  <a:txBody>
                    <a:bodyPr/>
                    <a:lstStyle/>
                    <a:p>
                      <a:pPr algn="ctr">
                        <a:spcAft>
                          <a:spcPts val="0"/>
                        </a:spcAft>
                      </a:pPr>
                      <a:r>
                        <a:rPr lang="el-GR" sz="1200" b="1" dirty="0">
                          <a:solidFill>
                            <a:schemeClr val="accent6">
                              <a:lumMod val="75000"/>
                            </a:schemeClr>
                          </a:solidFill>
                          <a:effectLst/>
                        </a:rPr>
                        <a:t>ΣΥΝΟΛΟ</a:t>
                      </a:r>
                      <a:endParaRPr lang="el-GR" sz="1200" b="1" dirty="0">
                        <a:solidFill>
                          <a:schemeClr val="accent6">
                            <a:lumMod val="75000"/>
                          </a:schemeClr>
                        </a:solidFill>
                        <a:effectLst/>
                        <a:latin typeface="Tahoma"/>
                        <a:ea typeface="Times New Roman"/>
                        <a:cs typeface="Times New Roman"/>
                      </a:endParaRPr>
                    </a:p>
                  </a:txBody>
                  <a:tcPr marL="46157" marR="46157"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spcAft>
                          <a:spcPts val="0"/>
                        </a:spcAft>
                      </a:pPr>
                      <a:r>
                        <a:rPr lang="el-GR" sz="1200" b="1">
                          <a:solidFill>
                            <a:schemeClr val="accent6">
                              <a:lumMod val="75000"/>
                            </a:schemeClr>
                          </a:solidFill>
                          <a:effectLst/>
                        </a:rPr>
                        <a:t>100</a:t>
                      </a:r>
                      <a:endParaRPr lang="el-GR" sz="1200" b="1">
                        <a:solidFill>
                          <a:schemeClr val="accent6">
                            <a:lumMod val="75000"/>
                          </a:schemeClr>
                        </a:solidFill>
                        <a:effectLst/>
                        <a:latin typeface="Tahoma"/>
                        <a:ea typeface="Times New Roman"/>
                        <a:cs typeface="Times New Roman"/>
                      </a:endParaRPr>
                    </a:p>
                  </a:txBody>
                  <a:tcPr marL="46157" marR="46157" marT="0" marB="0" anchor="ctr"/>
                </a:tc>
                <a:tc>
                  <a:txBody>
                    <a:bodyPr/>
                    <a:lstStyle/>
                    <a:p>
                      <a:pPr algn="ctr">
                        <a:spcAft>
                          <a:spcPts val="0"/>
                        </a:spcAft>
                      </a:pPr>
                      <a:r>
                        <a:rPr lang="el-GR" sz="1200" b="1" dirty="0">
                          <a:solidFill>
                            <a:schemeClr val="accent6">
                              <a:lumMod val="75000"/>
                            </a:schemeClr>
                          </a:solidFill>
                          <a:effectLst/>
                        </a:rPr>
                        <a:t> </a:t>
                      </a:r>
                      <a:endParaRPr lang="el-GR" sz="1200" b="1" dirty="0">
                        <a:solidFill>
                          <a:schemeClr val="accent6">
                            <a:lumMod val="75000"/>
                          </a:schemeClr>
                        </a:solidFill>
                        <a:effectLst/>
                        <a:latin typeface="Tahoma"/>
                        <a:ea typeface="Times New Roman"/>
                        <a:cs typeface="Times New Roman"/>
                      </a:endParaRPr>
                    </a:p>
                  </a:txBody>
                  <a:tcPr marL="46157" marR="46157" marT="0" marB="0" anchor="ctr"/>
                </a:tc>
              </a:tr>
            </a:tbl>
          </a:graphicData>
        </a:graphic>
      </p:graphicFrame>
    </p:spTree>
    <p:extLst>
      <p:ext uri="{BB962C8B-B14F-4D97-AF65-F5344CB8AC3E}">
        <p14:creationId xmlns:p14="http://schemas.microsoft.com/office/powerpoint/2010/main" val="3291791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777922" y="2348880"/>
            <a:ext cx="7624388" cy="259228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ts val="600"/>
              </a:spcBef>
              <a:spcAft>
                <a:spcPts val="600"/>
              </a:spcAft>
              <a:defRPr/>
            </a:pPr>
            <a:r>
              <a:rPr lang="el-GR" altLang="el-GR" b="1" i="1" u="sng" dirty="0" smtClean="0">
                <a:solidFill>
                  <a:srgbClr val="603B14"/>
                </a:solidFill>
                <a:latin typeface="Tahoma" pitchFamily="34" charset="0"/>
                <a:cs typeface="Tahoma" pitchFamily="34" charset="0"/>
              </a:rPr>
              <a:t>Μέτρο </a:t>
            </a:r>
            <a:r>
              <a:rPr lang="el-GR" altLang="el-GR" b="1" i="1" u="sng" dirty="0">
                <a:solidFill>
                  <a:srgbClr val="603B14"/>
                </a:solidFill>
                <a:latin typeface="Tahoma" pitchFamily="34" charset="0"/>
                <a:cs typeface="Tahoma" pitchFamily="34" charset="0"/>
              </a:rPr>
              <a:t>19.2.  - ΠΑΑ </a:t>
            </a:r>
            <a:r>
              <a:rPr lang="el-GR" altLang="el-GR" b="1" i="1" u="sng" dirty="0" smtClean="0">
                <a:solidFill>
                  <a:srgbClr val="603B14"/>
                </a:solidFill>
                <a:latin typeface="Tahoma" pitchFamily="34" charset="0"/>
                <a:cs typeface="Tahoma" pitchFamily="34" charset="0"/>
              </a:rPr>
              <a:t>2014-2020</a:t>
            </a:r>
            <a:endParaRPr lang="el-GR" altLang="el-GR" sz="1800" b="1" i="1" dirty="0" smtClean="0">
              <a:solidFill>
                <a:srgbClr val="603B14"/>
              </a:solidFill>
              <a:latin typeface="Tahoma" pitchFamily="34" charset="0"/>
              <a:cs typeface="Tahoma" pitchFamily="34" charset="0"/>
            </a:endParaRPr>
          </a:p>
          <a:p>
            <a:pPr lvl="0" algn="ctr" eaLnBrk="1" hangingPunct="1">
              <a:lnSpc>
                <a:spcPct val="150000"/>
              </a:lnSpc>
              <a:spcBef>
                <a:spcPts val="600"/>
              </a:spcBef>
              <a:spcAft>
                <a:spcPts val="600"/>
              </a:spcAft>
              <a:defRPr/>
            </a:pPr>
            <a:r>
              <a:rPr lang="el-GR" altLang="el-GR" b="1" i="1" u="sng" dirty="0" smtClean="0">
                <a:solidFill>
                  <a:srgbClr val="603B14"/>
                </a:solidFill>
                <a:latin typeface="Tahoma" pitchFamily="34" charset="0"/>
                <a:cs typeface="Tahoma" pitchFamily="34" charset="0"/>
              </a:rPr>
              <a:t>ΠΑΡΟΥΣΙΑΣΗ 1</a:t>
            </a:r>
            <a:r>
              <a:rPr lang="el-GR" altLang="el-GR" b="1" i="1" u="sng" baseline="30000" dirty="0" smtClean="0">
                <a:solidFill>
                  <a:srgbClr val="603B14"/>
                </a:solidFill>
                <a:latin typeface="Tahoma" pitchFamily="34" charset="0"/>
                <a:cs typeface="Tahoma" pitchFamily="34" charset="0"/>
              </a:rPr>
              <a:t>ης</a:t>
            </a:r>
            <a:r>
              <a:rPr lang="el-GR" altLang="el-GR" b="1" i="1" u="sng" dirty="0" smtClean="0">
                <a:solidFill>
                  <a:srgbClr val="603B14"/>
                </a:solidFill>
                <a:latin typeface="Tahoma" pitchFamily="34" charset="0"/>
                <a:cs typeface="Tahoma" pitchFamily="34" charset="0"/>
              </a:rPr>
              <a:t> ΠΡΟΣΚΛΗΣΗΣ ΔΡΑΣΕΩΝ ΙΔΙΩΤΙΚΟΥ ΧΑΡΑΚΤΗΡΑ</a:t>
            </a:r>
          </a:p>
        </p:txBody>
      </p:sp>
      <p:pic>
        <p:nvPicPr>
          <p:cNvPr id="3"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408" y="84142"/>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100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350" y="2996952"/>
            <a:ext cx="6337300" cy="1031051"/>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lgn="ctr">
              <a:spcBef>
                <a:spcPts val="0"/>
              </a:spcBef>
              <a:spcAft>
                <a:spcPts val="0"/>
              </a:spcAft>
            </a:pPr>
            <a:endParaRPr lang="el-GR" sz="800" dirty="0" smtClean="0"/>
          </a:p>
          <a:p>
            <a:pPr algn="ctr">
              <a:spcBef>
                <a:spcPts val="1200"/>
              </a:spcBef>
              <a:spcAft>
                <a:spcPts val="1200"/>
              </a:spcAft>
            </a:pPr>
            <a:r>
              <a:rPr lang="el-GR" sz="2400" dirty="0" smtClean="0"/>
              <a:t>Δικαιούχοι</a:t>
            </a:r>
          </a:p>
          <a:p>
            <a:pPr algn="ctr">
              <a:spcBef>
                <a:spcPts val="0"/>
              </a:spcBef>
              <a:spcAft>
                <a:spcPts val="0"/>
              </a:spcAft>
            </a:pPr>
            <a:endParaRPr lang="el-GR" sz="900" dirty="0"/>
          </a:p>
        </p:txBody>
      </p:sp>
      <p:pic>
        <p:nvPicPr>
          <p:cNvPr id="3"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509" y="104304"/>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149458"/>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098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42989" y="0"/>
            <a:ext cx="6337300" cy="769441"/>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endParaRPr lang="el-GR" dirty="0" smtClean="0"/>
          </a:p>
          <a:p>
            <a:r>
              <a:rPr lang="el-GR" sz="2400" dirty="0" smtClean="0"/>
              <a:t>Δικαιούχοι</a:t>
            </a:r>
            <a:endParaRPr lang="el-GR" sz="2400" dirty="0"/>
          </a:p>
        </p:txBody>
      </p:sp>
      <p:sp>
        <p:nvSpPr>
          <p:cNvPr id="6" name="Ορθογώνιο 5"/>
          <p:cNvSpPr/>
          <p:nvPr/>
        </p:nvSpPr>
        <p:spPr>
          <a:xfrm>
            <a:off x="323528" y="1124744"/>
            <a:ext cx="8568952" cy="5350183"/>
          </a:xfrm>
          <a:prstGeom prst="rect">
            <a:avLst/>
          </a:prstGeom>
        </p:spPr>
        <p:txBody>
          <a:bodyPr wrap="square">
            <a:spAutoFit/>
          </a:bodyPr>
          <a:lstStyle/>
          <a:p>
            <a:r>
              <a:rPr lang="el-GR" sz="2000" dirty="0">
                <a:solidFill>
                  <a:schemeClr val="accent6">
                    <a:lumMod val="50000"/>
                  </a:schemeClr>
                </a:solidFill>
                <a:latin typeface="Verdana" pitchFamily="34" charset="0"/>
              </a:rPr>
              <a:t>Οι δικαιούχοι του υπομέτρου 19.2 </a:t>
            </a:r>
            <a:r>
              <a:rPr lang="el-GR" sz="2000" dirty="0" smtClean="0">
                <a:solidFill>
                  <a:schemeClr val="accent6">
                    <a:lumMod val="50000"/>
                  </a:schemeClr>
                </a:solidFill>
                <a:latin typeface="Verdana" pitchFamily="34" charset="0"/>
              </a:rPr>
              <a:t>(Ιδιωτικά Έργα) περιγράφονται </a:t>
            </a:r>
            <a:r>
              <a:rPr lang="el-GR" sz="2000" dirty="0">
                <a:solidFill>
                  <a:schemeClr val="accent6">
                    <a:lumMod val="50000"/>
                  </a:schemeClr>
                </a:solidFill>
                <a:latin typeface="Verdana" pitchFamily="34" charset="0"/>
              </a:rPr>
              <a:t>στο άρθρο </a:t>
            </a:r>
            <a:r>
              <a:rPr lang="el-GR" sz="2000" dirty="0" smtClean="0">
                <a:solidFill>
                  <a:schemeClr val="accent6">
                    <a:lumMod val="50000"/>
                  </a:schemeClr>
                </a:solidFill>
                <a:latin typeface="Verdana" pitchFamily="34" charset="0"/>
              </a:rPr>
              <a:t>20 </a:t>
            </a:r>
            <a:r>
              <a:rPr lang="el-GR" sz="2000" dirty="0">
                <a:solidFill>
                  <a:schemeClr val="accent6">
                    <a:lumMod val="50000"/>
                  </a:schemeClr>
                </a:solidFill>
                <a:latin typeface="Verdana" pitchFamily="34" charset="0"/>
              </a:rPr>
              <a:t>της </a:t>
            </a:r>
            <a:r>
              <a:rPr lang="el-GR" sz="2000" dirty="0" smtClean="0">
                <a:solidFill>
                  <a:schemeClr val="accent6">
                    <a:lumMod val="50000"/>
                  </a:schemeClr>
                </a:solidFill>
                <a:latin typeface="Verdana" pitchFamily="34" charset="0"/>
              </a:rPr>
              <a:t>ΥΑ 13214/30-11-2017 όπως τροποποιήθηκε και ισχύει.</a:t>
            </a:r>
            <a:endParaRPr lang="en-US" sz="2000" b="1" dirty="0">
              <a:solidFill>
                <a:schemeClr val="accent6">
                  <a:lumMod val="50000"/>
                </a:schemeClr>
              </a:solidFill>
              <a:latin typeface="Verdana" pitchFamily="34" charset="0"/>
            </a:endParaRPr>
          </a:p>
          <a:p>
            <a:pPr algn="just">
              <a:lnSpc>
                <a:spcPts val="2600"/>
              </a:lnSpc>
            </a:pPr>
            <a:endParaRPr lang="el-GR" sz="1800" i="1" dirty="0" smtClean="0">
              <a:solidFill>
                <a:schemeClr val="accent6">
                  <a:lumMod val="50000"/>
                </a:schemeClr>
              </a:solidFill>
              <a:latin typeface="Verdana" pitchFamily="34" charset="0"/>
            </a:endParaRPr>
          </a:p>
          <a:p>
            <a:pPr algn="just">
              <a:lnSpc>
                <a:spcPts val="2600"/>
              </a:lnSpc>
            </a:pPr>
            <a:r>
              <a:rPr lang="el-GR" sz="1800" i="1" dirty="0" smtClean="0">
                <a:solidFill>
                  <a:schemeClr val="accent6">
                    <a:lumMod val="50000"/>
                  </a:schemeClr>
                </a:solidFill>
                <a:latin typeface="Verdana" pitchFamily="34" charset="0"/>
              </a:rPr>
              <a:t>Δικαιούχοι είναι </a:t>
            </a:r>
            <a:r>
              <a:rPr lang="el-GR" sz="1800" b="1" i="1" dirty="0" smtClean="0">
                <a:solidFill>
                  <a:schemeClr val="accent6">
                    <a:lumMod val="50000"/>
                  </a:schemeClr>
                </a:solidFill>
                <a:latin typeface="Verdana" pitchFamily="34" charset="0"/>
              </a:rPr>
              <a:t>φυσικά </a:t>
            </a:r>
            <a:r>
              <a:rPr lang="el-GR" sz="1800" b="1" i="1" dirty="0">
                <a:solidFill>
                  <a:schemeClr val="accent6">
                    <a:lumMod val="50000"/>
                  </a:schemeClr>
                </a:solidFill>
                <a:latin typeface="Verdana" pitchFamily="34" charset="0"/>
              </a:rPr>
              <a:t>ή νομικά </a:t>
            </a:r>
            <a:r>
              <a:rPr lang="el-GR" sz="1800" b="1" i="1" dirty="0" smtClean="0">
                <a:solidFill>
                  <a:schemeClr val="accent6">
                    <a:lumMod val="50000"/>
                  </a:schemeClr>
                </a:solidFill>
                <a:latin typeface="Verdana" pitchFamily="34" charset="0"/>
              </a:rPr>
              <a:t>πρόσωπα</a:t>
            </a:r>
            <a:r>
              <a:rPr lang="en-US" sz="1800" b="1" i="1" dirty="0" smtClean="0">
                <a:solidFill>
                  <a:schemeClr val="accent6">
                    <a:lumMod val="50000"/>
                  </a:schemeClr>
                </a:solidFill>
                <a:latin typeface="Verdana" pitchFamily="34" charset="0"/>
              </a:rPr>
              <a:t>:</a:t>
            </a:r>
            <a:endParaRPr lang="el-GR" sz="1800" b="1" i="1" dirty="0" smtClean="0">
              <a:solidFill>
                <a:schemeClr val="accent6">
                  <a:lumMod val="50000"/>
                </a:schemeClr>
              </a:solidFill>
              <a:latin typeface="Verdana" pitchFamily="34" charset="0"/>
            </a:endParaRPr>
          </a:p>
          <a:p>
            <a:pPr algn="just">
              <a:lnSpc>
                <a:spcPts val="2600"/>
              </a:lnSpc>
            </a:pPr>
            <a:endParaRPr lang="el-GR" sz="1800" b="1" i="1" dirty="0" smtClean="0">
              <a:solidFill>
                <a:schemeClr val="accent6">
                  <a:lumMod val="50000"/>
                </a:schemeClr>
              </a:solidFill>
              <a:latin typeface="Verdana" pitchFamily="34" charset="0"/>
            </a:endParaRPr>
          </a:p>
          <a:p>
            <a:pPr marL="285750" indent="-285750" algn="just">
              <a:lnSpc>
                <a:spcPts val="2600"/>
              </a:lnSpc>
              <a:buFont typeface="Wingdings" panose="05000000000000000000" pitchFamily="2" charset="2"/>
              <a:buChar char="Ø"/>
            </a:pPr>
            <a:r>
              <a:rPr lang="el-GR" sz="1800" b="1" i="1" dirty="0" smtClean="0">
                <a:solidFill>
                  <a:schemeClr val="accent6">
                    <a:lumMod val="50000"/>
                  </a:schemeClr>
                </a:solidFill>
                <a:latin typeface="Verdana" pitchFamily="34" charset="0"/>
              </a:rPr>
              <a:t>Υφιστάμενες, είτε υπό ίδρυση επιχειρήσεις. Ειδικά για τις υπό ίδρυση ατομικές επιχειρήσεις, αρκεί η αίτηση στήριξης ενώ για τα νομικά πρόσωπα απαιτείται η κατάθεση καταστατικού ή σχεδίου καταστατικού συνημμένο στην αίτηση στήριξης καθώς και απόκτηση ΑΦΜ.</a:t>
            </a:r>
            <a:endParaRPr lang="en-US" sz="1800" b="1" i="1" dirty="0" smtClean="0">
              <a:solidFill>
                <a:schemeClr val="accent6">
                  <a:lumMod val="50000"/>
                </a:schemeClr>
              </a:solidFill>
              <a:latin typeface="Verdana" pitchFamily="34" charset="0"/>
            </a:endParaRPr>
          </a:p>
          <a:p>
            <a:pPr marL="285750" indent="-285750" algn="just">
              <a:lnSpc>
                <a:spcPts val="2600"/>
              </a:lnSpc>
              <a:buFont typeface="Wingdings" panose="05000000000000000000" pitchFamily="2" charset="2"/>
              <a:buChar char="Ø"/>
            </a:pPr>
            <a:endParaRPr lang="en-US" sz="1800" b="1" i="1" dirty="0">
              <a:solidFill>
                <a:schemeClr val="accent6">
                  <a:lumMod val="50000"/>
                </a:schemeClr>
              </a:solidFill>
              <a:latin typeface="Verdana" pitchFamily="34" charset="0"/>
            </a:endParaRPr>
          </a:p>
          <a:p>
            <a:pPr marL="285750" indent="-285750" algn="just">
              <a:lnSpc>
                <a:spcPts val="2600"/>
              </a:lnSpc>
              <a:buFont typeface="Wingdings" panose="05000000000000000000" pitchFamily="2" charset="2"/>
              <a:buChar char="Ø"/>
            </a:pPr>
            <a:r>
              <a:rPr lang="el-GR" sz="1800" b="1" i="1" dirty="0" smtClean="0">
                <a:solidFill>
                  <a:schemeClr val="accent6">
                    <a:lumMod val="50000"/>
                  </a:schemeClr>
                </a:solidFill>
                <a:latin typeface="Verdana" pitchFamily="34" charset="0"/>
              </a:rPr>
              <a:t>Οι δικαιούχοι θα πρέπει να δραστηριοποιούνται ή να δραστηριοποιηθούν σε επιλέξιμους τομείς δραστηριότητας (ΚΑΔ), οι οποίοι δεν έρχονται σε αντίθεση με την παρούσα.</a:t>
            </a:r>
          </a:p>
          <a:p>
            <a:pPr marL="285750" indent="-285750" algn="just">
              <a:lnSpc>
                <a:spcPts val="2600"/>
              </a:lnSpc>
              <a:buFont typeface="Wingdings" panose="05000000000000000000" pitchFamily="2" charset="2"/>
              <a:buChar char="Ø"/>
            </a:pPr>
            <a:endParaRPr lang="el-GR" sz="1800" i="1" dirty="0">
              <a:solidFill>
                <a:schemeClr val="accent6">
                  <a:lumMod val="50000"/>
                </a:schemeClr>
              </a:solidFill>
              <a:latin typeface="Verdana" pitchFamily="34" charset="0"/>
            </a:endParaRPr>
          </a:p>
        </p:txBody>
      </p:sp>
    </p:spTree>
    <p:extLst>
      <p:ext uri="{BB962C8B-B14F-4D97-AF65-F5344CB8AC3E}">
        <p14:creationId xmlns:p14="http://schemas.microsoft.com/office/powerpoint/2010/main" val="1463859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42987" y="0"/>
            <a:ext cx="6745287" cy="830997"/>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l-GR" sz="2400" dirty="0" smtClean="0"/>
              <a:t>Χρονοδιάγραμμα </a:t>
            </a:r>
            <a:r>
              <a:rPr lang="el-GR" sz="2400" dirty="0"/>
              <a:t>υλοποίησης των έργων</a:t>
            </a:r>
          </a:p>
        </p:txBody>
      </p:sp>
      <p:sp>
        <p:nvSpPr>
          <p:cNvPr id="5" name="Ορθογώνιο 4"/>
          <p:cNvSpPr/>
          <p:nvPr/>
        </p:nvSpPr>
        <p:spPr>
          <a:xfrm>
            <a:off x="610966" y="1369993"/>
            <a:ext cx="8065490" cy="3483005"/>
          </a:xfrm>
          <a:prstGeom prst="rect">
            <a:avLst/>
          </a:prstGeom>
        </p:spPr>
        <p:txBody>
          <a:bodyPr wrap="square">
            <a:spAutoFit/>
          </a:bodyPr>
          <a:lstStyle/>
          <a:p>
            <a:pPr algn="just"/>
            <a:endParaRPr lang="el-GR" sz="1900" dirty="0" smtClean="0">
              <a:solidFill>
                <a:schemeClr val="accent6">
                  <a:lumMod val="50000"/>
                </a:schemeClr>
              </a:solidFill>
              <a:latin typeface="Verdana" pitchFamily="34" charset="0"/>
            </a:endParaRPr>
          </a:p>
          <a:p>
            <a:pPr algn="just">
              <a:lnSpc>
                <a:spcPts val="2800"/>
              </a:lnSpc>
              <a:spcBef>
                <a:spcPts val="600"/>
              </a:spcBef>
              <a:spcAft>
                <a:spcPts val="200"/>
              </a:spcAft>
            </a:pPr>
            <a:r>
              <a:rPr lang="el-GR" sz="1900" b="1" dirty="0">
                <a:solidFill>
                  <a:schemeClr val="accent6">
                    <a:lumMod val="50000"/>
                  </a:schemeClr>
                </a:solidFill>
                <a:latin typeface="Verdana" pitchFamily="34" charset="0"/>
              </a:rPr>
              <a:t>Ο δικαιούχος οφείλει να ολοκληρώσει το οικονομικό και φυσικό αντικείμενο της πράξης, εντός του εγκεκριμένου χρονοδιαγράμματός της, όπως δηλώνεται στην αίτηση στήριξης, και εντός, το πολύ, </a:t>
            </a:r>
            <a:r>
              <a:rPr lang="el-GR" sz="1900" b="1" dirty="0" smtClean="0">
                <a:solidFill>
                  <a:srgbClr val="FF0000"/>
                </a:solidFill>
                <a:latin typeface="Verdana" pitchFamily="34" charset="0"/>
              </a:rPr>
              <a:t>τριών</a:t>
            </a:r>
            <a:r>
              <a:rPr lang="en-US" sz="1900" b="1" dirty="0" smtClean="0">
                <a:solidFill>
                  <a:srgbClr val="FF0000"/>
                </a:solidFill>
                <a:latin typeface="Verdana" pitchFamily="34" charset="0"/>
              </a:rPr>
              <a:t> </a:t>
            </a:r>
            <a:r>
              <a:rPr lang="el-GR" sz="1900" b="1" dirty="0" smtClean="0">
                <a:solidFill>
                  <a:srgbClr val="FF0000"/>
                </a:solidFill>
                <a:latin typeface="Verdana" pitchFamily="34" charset="0"/>
              </a:rPr>
              <a:t>(3</a:t>
            </a:r>
            <a:r>
              <a:rPr lang="el-GR" sz="1900" b="1" dirty="0">
                <a:solidFill>
                  <a:srgbClr val="FF0000"/>
                </a:solidFill>
                <a:latin typeface="Verdana" pitchFamily="34" charset="0"/>
              </a:rPr>
              <a:t>) ετών </a:t>
            </a:r>
            <a:r>
              <a:rPr lang="el-GR" sz="1900" b="1" dirty="0">
                <a:solidFill>
                  <a:schemeClr val="accent6">
                    <a:lumMod val="50000"/>
                  </a:schemeClr>
                </a:solidFill>
                <a:latin typeface="Verdana" pitchFamily="34" charset="0"/>
              </a:rPr>
              <a:t>από την στιγμή της ένταξης. </a:t>
            </a:r>
            <a:endParaRPr lang="el-GR" sz="1900" b="1" dirty="0" smtClean="0">
              <a:solidFill>
                <a:schemeClr val="accent6">
                  <a:lumMod val="50000"/>
                </a:schemeClr>
              </a:solidFill>
              <a:latin typeface="Verdana" pitchFamily="34" charset="0"/>
            </a:endParaRPr>
          </a:p>
          <a:p>
            <a:pPr algn="just">
              <a:lnSpc>
                <a:spcPts val="2800"/>
              </a:lnSpc>
              <a:spcBef>
                <a:spcPts val="600"/>
              </a:spcBef>
              <a:spcAft>
                <a:spcPts val="200"/>
              </a:spcAft>
            </a:pPr>
            <a:endParaRPr lang="el-GR" sz="1900" b="1" dirty="0" smtClean="0">
              <a:solidFill>
                <a:schemeClr val="accent6">
                  <a:lumMod val="50000"/>
                </a:schemeClr>
              </a:solidFill>
              <a:latin typeface="Verdana" pitchFamily="34" charset="0"/>
            </a:endParaRPr>
          </a:p>
          <a:p>
            <a:pPr algn="ctr">
              <a:spcBef>
                <a:spcPts val="0"/>
              </a:spcBef>
              <a:spcAft>
                <a:spcPts val="0"/>
              </a:spcAft>
            </a:pPr>
            <a:r>
              <a:rPr lang="el-GR" sz="1900" b="1" dirty="0" smtClean="0">
                <a:solidFill>
                  <a:schemeClr val="accent6">
                    <a:lumMod val="50000"/>
                  </a:schemeClr>
                </a:solidFill>
                <a:latin typeface="Verdana" pitchFamily="34" charset="0"/>
              </a:rPr>
              <a:t>Σε </a:t>
            </a:r>
            <a:r>
              <a:rPr lang="el-GR" sz="1900" b="1" dirty="0">
                <a:solidFill>
                  <a:schemeClr val="accent6">
                    <a:lumMod val="50000"/>
                  </a:schemeClr>
                </a:solidFill>
                <a:latin typeface="Verdana" pitchFamily="34" charset="0"/>
              </a:rPr>
              <a:t>κάθε </a:t>
            </a:r>
            <a:r>
              <a:rPr lang="el-GR" sz="1900" b="1" dirty="0" smtClean="0">
                <a:solidFill>
                  <a:schemeClr val="accent6">
                    <a:lumMod val="50000"/>
                  </a:schemeClr>
                </a:solidFill>
                <a:latin typeface="Verdana" pitchFamily="34" charset="0"/>
              </a:rPr>
              <a:t>περίπτωση</a:t>
            </a:r>
            <a:r>
              <a:rPr lang="en-US" sz="1900" b="1" dirty="0" smtClean="0">
                <a:solidFill>
                  <a:schemeClr val="accent6">
                    <a:lumMod val="50000"/>
                  </a:schemeClr>
                </a:solidFill>
                <a:latin typeface="Verdana" pitchFamily="34" charset="0"/>
              </a:rPr>
              <a:t> </a:t>
            </a:r>
            <a:r>
              <a:rPr lang="el-GR" sz="1900" b="1" dirty="0" smtClean="0">
                <a:solidFill>
                  <a:schemeClr val="accent6">
                    <a:lumMod val="50000"/>
                  </a:schemeClr>
                </a:solidFill>
                <a:latin typeface="Verdana" pitchFamily="34" charset="0"/>
              </a:rPr>
              <a:t>θα πρέπει να ολοκληρωθούν μέχρι </a:t>
            </a:r>
            <a:r>
              <a:rPr lang="el-GR" sz="1900" b="1" dirty="0">
                <a:solidFill>
                  <a:schemeClr val="accent6">
                    <a:lumMod val="50000"/>
                  </a:schemeClr>
                </a:solidFill>
                <a:latin typeface="Verdana" pitchFamily="34" charset="0"/>
              </a:rPr>
              <a:t>την </a:t>
            </a:r>
            <a:endParaRPr lang="en-US" sz="1900" b="1" dirty="0" smtClean="0">
              <a:solidFill>
                <a:schemeClr val="accent6">
                  <a:lumMod val="50000"/>
                </a:schemeClr>
              </a:solidFill>
              <a:latin typeface="Verdana" pitchFamily="34" charset="0"/>
            </a:endParaRPr>
          </a:p>
          <a:p>
            <a:pPr algn="ctr">
              <a:spcBef>
                <a:spcPts val="1200"/>
              </a:spcBef>
              <a:spcAft>
                <a:spcPts val="0"/>
              </a:spcAft>
            </a:pPr>
            <a:r>
              <a:rPr lang="el-GR" sz="1900" b="1" dirty="0" smtClean="0">
                <a:solidFill>
                  <a:srgbClr val="FF0000"/>
                </a:solidFill>
                <a:latin typeface="Verdana" pitchFamily="34" charset="0"/>
              </a:rPr>
              <a:t>30-06-2023</a:t>
            </a:r>
            <a:r>
              <a:rPr lang="el-GR" sz="1900" b="1" dirty="0">
                <a:solidFill>
                  <a:srgbClr val="FF0000"/>
                </a:solidFill>
                <a:latin typeface="Verdana" pitchFamily="34" charset="0"/>
              </a:rPr>
              <a:t>.</a:t>
            </a:r>
          </a:p>
        </p:txBody>
      </p:sp>
    </p:spTree>
    <p:extLst>
      <p:ext uri="{BB962C8B-B14F-4D97-AF65-F5344CB8AC3E}">
        <p14:creationId xmlns:p14="http://schemas.microsoft.com/office/powerpoint/2010/main" val="296191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395537" y="1480135"/>
            <a:ext cx="8280920" cy="3847207"/>
          </a:xfrm>
          <a:prstGeom prst="rect">
            <a:avLst/>
          </a:prstGeom>
        </p:spPr>
        <p:txBody>
          <a:bodyPr wrap="square">
            <a:spAutoFit/>
          </a:bodyPr>
          <a:lstStyle/>
          <a:p>
            <a:pPr algn="just">
              <a:lnSpc>
                <a:spcPts val="2800"/>
              </a:lnSpc>
              <a:spcBef>
                <a:spcPts val="600"/>
              </a:spcBef>
              <a:spcAft>
                <a:spcPts val="200"/>
              </a:spcAft>
            </a:pPr>
            <a:r>
              <a:rPr lang="el-GR" sz="1900" b="1" dirty="0" smtClean="0">
                <a:solidFill>
                  <a:schemeClr val="accent6">
                    <a:lumMod val="50000"/>
                  </a:schemeClr>
                </a:solidFill>
                <a:latin typeface="Verdana" pitchFamily="34" charset="0"/>
              </a:rPr>
              <a:t>Ενδεικτικά, επιλέξιμες </a:t>
            </a:r>
            <a:r>
              <a:rPr lang="el-GR" sz="1900" b="1" dirty="0">
                <a:solidFill>
                  <a:schemeClr val="accent6">
                    <a:lumMod val="50000"/>
                  </a:schemeClr>
                </a:solidFill>
                <a:latin typeface="Verdana" pitchFamily="34" charset="0"/>
              </a:rPr>
              <a:t>δαπάνες αποτελούν οι πιο κάτω κατηγορίες δαπανών</a:t>
            </a:r>
            <a:r>
              <a:rPr lang="el-GR" sz="1900" b="1" dirty="0" smtClean="0">
                <a:solidFill>
                  <a:schemeClr val="accent6">
                    <a:lumMod val="50000"/>
                  </a:schemeClr>
                </a:solidFill>
                <a:latin typeface="Verdana" pitchFamily="34" charset="0"/>
              </a:rPr>
              <a:t>:</a:t>
            </a:r>
          </a:p>
          <a:p>
            <a:pPr algn="just">
              <a:spcBef>
                <a:spcPts val="0"/>
              </a:spcBef>
              <a:spcAft>
                <a:spcPts val="0"/>
              </a:spcAft>
            </a:pPr>
            <a:endParaRPr lang="el-GR" sz="1200" b="1" dirty="0" smtClean="0">
              <a:solidFill>
                <a:schemeClr val="accent6">
                  <a:lumMod val="50000"/>
                </a:schemeClr>
              </a:solidFill>
              <a:latin typeface="Verdana" pitchFamily="34" charset="0"/>
            </a:endParaRPr>
          </a:p>
          <a:p>
            <a:pPr algn="just">
              <a:spcBef>
                <a:spcPts val="0"/>
              </a:spcBef>
              <a:spcAft>
                <a:spcPts val="0"/>
              </a:spcAft>
            </a:pPr>
            <a:endParaRPr lang="el-GR" sz="1200" b="1" dirty="0">
              <a:solidFill>
                <a:schemeClr val="accent6">
                  <a:lumMod val="50000"/>
                </a:schemeClr>
              </a:solidFill>
              <a:latin typeface="Verdana" pitchFamily="34" charset="0"/>
            </a:endParaRPr>
          </a:p>
          <a:p>
            <a:pPr marL="804863" indent="-628650" algn="just">
              <a:lnSpc>
                <a:spcPts val="2800"/>
              </a:lnSpc>
              <a:spcBef>
                <a:spcPts val="600"/>
              </a:spcBef>
              <a:spcAft>
                <a:spcPts val="200"/>
              </a:spcAft>
            </a:pPr>
            <a:r>
              <a:rPr lang="el-GR" sz="1900" b="1" dirty="0">
                <a:solidFill>
                  <a:schemeClr val="accent6">
                    <a:lumMod val="50000"/>
                  </a:schemeClr>
                </a:solidFill>
                <a:latin typeface="Verdana" pitchFamily="34" charset="0"/>
              </a:rPr>
              <a:t>α) η κατασκευή ή βελτίωση ακίνητης περιουσίας</a:t>
            </a:r>
            <a:r>
              <a:rPr lang="el-GR" sz="1900" b="1" dirty="0" smtClean="0">
                <a:solidFill>
                  <a:schemeClr val="accent6">
                    <a:lumMod val="50000"/>
                  </a:schemeClr>
                </a:solidFill>
                <a:latin typeface="Verdana" pitchFamily="34" charset="0"/>
              </a:rPr>
              <a:t>·</a:t>
            </a:r>
          </a:p>
          <a:p>
            <a:pPr marL="804863" indent="-628650" algn="just">
              <a:lnSpc>
                <a:spcPts val="2800"/>
              </a:lnSpc>
              <a:spcBef>
                <a:spcPts val="600"/>
              </a:spcBef>
              <a:spcAft>
                <a:spcPts val="200"/>
              </a:spcAft>
            </a:pPr>
            <a:endParaRPr lang="el-GR" sz="1200" b="1" dirty="0">
              <a:solidFill>
                <a:schemeClr val="accent6">
                  <a:lumMod val="50000"/>
                </a:schemeClr>
              </a:solidFill>
              <a:latin typeface="Verdana" pitchFamily="34" charset="0"/>
            </a:endParaRPr>
          </a:p>
          <a:p>
            <a:pPr marL="804863" indent="-628650" algn="just">
              <a:lnSpc>
                <a:spcPts val="2800"/>
              </a:lnSpc>
              <a:spcBef>
                <a:spcPts val="600"/>
              </a:spcBef>
              <a:spcAft>
                <a:spcPts val="200"/>
              </a:spcAft>
            </a:pPr>
            <a:r>
              <a:rPr lang="el-GR" sz="1900" b="1" dirty="0" smtClean="0">
                <a:solidFill>
                  <a:schemeClr val="accent6">
                    <a:lumMod val="50000"/>
                  </a:schemeClr>
                </a:solidFill>
                <a:latin typeface="Verdana" pitchFamily="34" charset="0"/>
              </a:rPr>
              <a:t>β) η </a:t>
            </a:r>
            <a:r>
              <a:rPr lang="el-GR" sz="1900" b="1" dirty="0">
                <a:solidFill>
                  <a:schemeClr val="accent6">
                    <a:lumMod val="50000"/>
                  </a:schemeClr>
                </a:solidFill>
                <a:latin typeface="Verdana" pitchFamily="34" charset="0"/>
              </a:rPr>
              <a:t>αγορά νέων μηχανημάτων και εξοπλισμού μέχρι </a:t>
            </a:r>
            <a:r>
              <a:rPr lang="el-GR" sz="1900" b="1" dirty="0" smtClean="0">
                <a:solidFill>
                  <a:schemeClr val="accent6">
                    <a:lumMod val="50000"/>
                  </a:schemeClr>
                </a:solidFill>
                <a:latin typeface="Verdana" pitchFamily="34" charset="0"/>
              </a:rPr>
              <a:t>την αγοραστική </a:t>
            </a:r>
            <a:r>
              <a:rPr lang="el-GR" sz="1900" b="1" dirty="0">
                <a:solidFill>
                  <a:schemeClr val="accent6">
                    <a:lumMod val="50000"/>
                  </a:schemeClr>
                </a:solidFill>
                <a:latin typeface="Verdana" pitchFamily="34" charset="0"/>
              </a:rPr>
              <a:t>αξία του περιουσιακού στοιχείου</a:t>
            </a:r>
            <a:r>
              <a:rPr lang="el-GR" sz="1900" b="1" dirty="0" smtClean="0">
                <a:solidFill>
                  <a:schemeClr val="accent6">
                    <a:lumMod val="50000"/>
                  </a:schemeClr>
                </a:solidFill>
                <a:latin typeface="Verdana" pitchFamily="34" charset="0"/>
              </a:rPr>
              <a:t>·</a:t>
            </a:r>
          </a:p>
          <a:p>
            <a:pPr marL="628650" indent="-452438" algn="just">
              <a:lnSpc>
                <a:spcPts val="2800"/>
              </a:lnSpc>
              <a:spcBef>
                <a:spcPts val="600"/>
              </a:spcBef>
              <a:spcAft>
                <a:spcPts val="200"/>
              </a:spcAft>
            </a:pPr>
            <a:endParaRPr lang="el-GR" sz="1900" b="1" dirty="0">
              <a:solidFill>
                <a:schemeClr val="accent6">
                  <a:lumMod val="50000"/>
                </a:schemeClr>
              </a:solidFill>
              <a:latin typeface="Verdana" pitchFamily="34" charset="0"/>
            </a:endParaRPr>
          </a:p>
          <a:p>
            <a:pPr marL="628650" indent="-452438" algn="just">
              <a:lnSpc>
                <a:spcPts val="2800"/>
              </a:lnSpc>
              <a:spcBef>
                <a:spcPts val="600"/>
              </a:spcBef>
              <a:spcAft>
                <a:spcPts val="200"/>
              </a:spcAft>
            </a:pPr>
            <a:endParaRPr lang="el-GR" sz="1900" b="1" dirty="0">
              <a:solidFill>
                <a:schemeClr val="accent6">
                  <a:lumMod val="50000"/>
                </a:schemeClr>
              </a:solidFill>
              <a:latin typeface="Verdana" pitchFamily="34" charset="0"/>
            </a:endParaRPr>
          </a:p>
        </p:txBody>
      </p:sp>
      <p:pic>
        <p:nvPicPr>
          <p:cNvPr id="3"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42989" y="0"/>
            <a:ext cx="6337300" cy="769441"/>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marL="452438" indent="-452438"/>
            <a:endParaRPr lang="el-GR" dirty="0" smtClean="0"/>
          </a:p>
          <a:p>
            <a:pPr marL="452438" indent="-452438"/>
            <a:r>
              <a:rPr lang="el-GR" sz="2400" dirty="0" smtClean="0"/>
              <a:t>Επιλέξιμες δαπάνες</a:t>
            </a:r>
            <a:endParaRPr lang="el-GR" sz="2400" dirty="0"/>
          </a:p>
        </p:txBody>
      </p:sp>
    </p:spTree>
    <p:extLst>
      <p:ext uri="{BB962C8B-B14F-4D97-AF65-F5344CB8AC3E}">
        <p14:creationId xmlns:p14="http://schemas.microsoft.com/office/powerpoint/2010/main" val="2184995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Στρογγυλεμένο ορθογώνιο 6"/>
          <p:cNvSpPr/>
          <p:nvPr/>
        </p:nvSpPr>
        <p:spPr>
          <a:xfrm>
            <a:off x="538958" y="2348880"/>
            <a:ext cx="8497538" cy="2376264"/>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lgn="ctr" eaLnBrk="1" hangingPunct="1">
              <a:spcBef>
                <a:spcPts val="600"/>
              </a:spcBef>
              <a:spcAft>
                <a:spcPts val="600"/>
              </a:spcAft>
              <a:defRPr/>
            </a:pPr>
            <a:r>
              <a:rPr lang="el-GR" altLang="el-GR" b="1" i="1" u="sng" dirty="0" smtClean="0">
                <a:solidFill>
                  <a:srgbClr val="603B14"/>
                </a:solidFill>
                <a:latin typeface="Tahoma" pitchFamily="34" charset="0"/>
                <a:cs typeface="Tahoma" pitchFamily="34" charset="0"/>
              </a:rPr>
              <a:t>Π Α Ρ Ο Υ Σ Ι Α Σ Η  Π Ρ Ο Κ Η Ρ Υ Σ </a:t>
            </a:r>
            <a:r>
              <a:rPr lang="el-GR" altLang="el-GR" b="1" i="1" u="sng" dirty="0" err="1" smtClean="0">
                <a:solidFill>
                  <a:srgbClr val="603B14"/>
                </a:solidFill>
                <a:latin typeface="Tahoma" pitchFamily="34" charset="0"/>
                <a:cs typeface="Tahoma" pitchFamily="34" charset="0"/>
              </a:rPr>
              <a:t>Σ</a:t>
            </a:r>
            <a:r>
              <a:rPr lang="el-GR" altLang="el-GR" b="1" i="1" u="sng" dirty="0" smtClean="0">
                <a:solidFill>
                  <a:srgbClr val="603B14"/>
                </a:solidFill>
                <a:latin typeface="Tahoma" pitchFamily="34" charset="0"/>
                <a:cs typeface="Tahoma" pitchFamily="34" charset="0"/>
              </a:rPr>
              <a:t> Ο Μ Ε Ν Ω Ν  </a:t>
            </a:r>
            <a:endParaRPr lang="en-US" altLang="el-GR" b="1" i="1" u="sng" dirty="0" smtClean="0">
              <a:solidFill>
                <a:srgbClr val="603B14"/>
              </a:solidFill>
              <a:latin typeface="Tahoma" pitchFamily="34" charset="0"/>
              <a:cs typeface="Tahoma" pitchFamily="34" charset="0"/>
            </a:endParaRPr>
          </a:p>
          <a:p>
            <a:pPr lvl="0" algn="ctr" eaLnBrk="1" hangingPunct="1">
              <a:spcBef>
                <a:spcPts val="600"/>
              </a:spcBef>
              <a:spcAft>
                <a:spcPts val="600"/>
              </a:spcAft>
              <a:defRPr/>
            </a:pPr>
            <a:r>
              <a:rPr lang="el-GR" altLang="el-GR" b="1" i="1" u="sng" dirty="0" smtClean="0">
                <a:solidFill>
                  <a:srgbClr val="603B14"/>
                </a:solidFill>
                <a:latin typeface="Tahoma" pitchFamily="34" charset="0"/>
                <a:cs typeface="Tahoma" pitchFamily="34" charset="0"/>
              </a:rPr>
              <a:t>Δ Ρ Α Σ Ε Ω Ν</a:t>
            </a:r>
            <a:endParaRPr lang="el-GR" altLang="el-GR" b="1" i="1" dirty="0">
              <a:solidFill>
                <a:srgbClr val="603B14"/>
              </a:solidFill>
              <a:latin typeface="Tahoma" pitchFamily="34" charset="0"/>
              <a:cs typeface="Tahoma" pitchFamily="34" charset="0"/>
            </a:endParaRPr>
          </a:p>
          <a:p>
            <a:pPr lvl="0" algn="ctr" eaLnBrk="1" hangingPunct="1">
              <a:spcBef>
                <a:spcPts val="600"/>
              </a:spcBef>
              <a:spcAft>
                <a:spcPts val="600"/>
              </a:spcAft>
              <a:defRPr/>
            </a:pPr>
            <a:r>
              <a:rPr lang="el-GR" altLang="el-GR" b="1" i="1" dirty="0">
                <a:solidFill>
                  <a:srgbClr val="603B14"/>
                </a:solidFill>
                <a:latin typeface="Tahoma" pitchFamily="34" charset="0"/>
                <a:cs typeface="Tahoma" pitchFamily="34" charset="0"/>
              </a:rPr>
              <a:t>Μέτρο 19.2. </a:t>
            </a:r>
            <a:r>
              <a:rPr lang="el-GR" altLang="el-GR" b="1" i="1" dirty="0" smtClean="0">
                <a:solidFill>
                  <a:srgbClr val="603B14"/>
                </a:solidFill>
                <a:latin typeface="Tahoma" pitchFamily="34" charset="0"/>
                <a:cs typeface="Tahoma" pitchFamily="34" charset="0"/>
              </a:rPr>
              <a:t> - ΠΑΑ 2014-2020</a:t>
            </a:r>
          </a:p>
          <a:p>
            <a:pPr lvl="0" algn="ctr" eaLnBrk="1" hangingPunct="1">
              <a:spcBef>
                <a:spcPts val="600"/>
              </a:spcBef>
              <a:spcAft>
                <a:spcPts val="600"/>
              </a:spcAft>
              <a:defRPr/>
            </a:pPr>
            <a:endParaRPr lang="el-GR" altLang="el-GR" sz="400" b="1" i="1" dirty="0" smtClean="0">
              <a:solidFill>
                <a:srgbClr val="603B14"/>
              </a:solidFill>
              <a:latin typeface="Tahoma" pitchFamily="34" charset="0"/>
              <a:cs typeface="Tahoma" pitchFamily="34" charset="0"/>
            </a:endParaRPr>
          </a:p>
        </p:txBody>
      </p:sp>
    </p:spTree>
    <p:extLst>
      <p:ext uri="{BB962C8B-B14F-4D97-AF65-F5344CB8AC3E}">
        <p14:creationId xmlns:p14="http://schemas.microsoft.com/office/powerpoint/2010/main" val="4114101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Πίνακας 2"/>
          <p:cNvGraphicFramePr>
            <a:graphicFrameLocks noGrp="1"/>
          </p:cNvGraphicFramePr>
          <p:nvPr>
            <p:extLst>
              <p:ext uri="{D42A27DB-BD31-4B8C-83A1-F6EECF244321}">
                <p14:modId xmlns:p14="http://schemas.microsoft.com/office/powerpoint/2010/main" val="1574795023"/>
              </p:ext>
            </p:extLst>
          </p:nvPr>
        </p:nvGraphicFramePr>
        <p:xfrm>
          <a:off x="250827" y="1196755"/>
          <a:ext cx="8568952" cy="5066788"/>
        </p:xfrm>
        <a:graphic>
          <a:graphicData uri="http://schemas.openxmlformats.org/drawingml/2006/table">
            <a:tbl>
              <a:tblPr firstRow="1" firstCol="1" bandRow="1">
                <a:tableStyleId>{5C22544A-7EE6-4342-B048-85BDC9FD1C3A}</a:tableStyleId>
              </a:tblPr>
              <a:tblGrid>
                <a:gridCol w="1055813"/>
                <a:gridCol w="6145680"/>
                <a:gridCol w="1367459"/>
              </a:tblGrid>
              <a:tr h="398459">
                <a:tc gridSpan="3">
                  <a:txBody>
                    <a:bodyPr/>
                    <a:lstStyle/>
                    <a:p>
                      <a:pPr algn="ctr">
                        <a:spcAft>
                          <a:spcPts val="0"/>
                        </a:spcAft>
                      </a:pPr>
                      <a:r>
                        <a:rPr kumimoji="0" lang="el-GR" sz="1400" b="1" kern="1200" dirty="0" smtClean="0">
                          <a:solidFill>
                            <a:srgbClr val="FF0000"/>
                          </a:solidFill>
                          <a:effectLst/>
                          <a:latin typeface="Verdana" pitchFamily="34" charset="0"/>
                          <a:ea typeface="Verdana" pitchFamily="34" charset="0"/>
                          <a:cs typeface="Verdana" pitchFamily="34" charset="0"/>
                        </a:rPr>
                        <a:t>Δράση 19.2.2</a:t>
                      </a:r>
                      <a:r>
                        <a:rPr kumimoji="0" lang="el-GR" sz="1400" b="1" kern="1200" dirty="0" smtClean="0">
                          <a:solidFill>
                            <a:schemeClr val="tx1"/>
                          </a:solidFill>
                          <a:effectLst/>
                          <a:latin typeface="Verdana" pitchFamily="34" charset="0"/>
                          <a:ea typeface="Verdana" pitchFamily="34" charset="0"/>
                          <a:cs typeface="Verdana" pitchFamily="34" charset="0"/>
                        </a:rPr>
                        <a:t> Ανάπτυξη/βελτίωση της επιχειρηματικότητας και της ανταγωνιστικότητας της περιοχής εφαρμογής σε εξειδικευμένους τομείς, περιοχές ή δικαιούχους</a:t>
                      </a:r>
                    </a:p>
                    <a:p>
                      <a:pPr algn="ctr">
                        <a:spcAft>
                          <a:spcPts val="0"/>
                        </a:spcAft>
                      </a:pPr>
                      <a:endParaRPr kumimoji="0" lang="el-GR" sz="1400" b="1" kern="1200" dirty="0" smtClean="0">
                        <a:solidFill>
                          <a:schemeClr val="tx1"/>
                        </a:solidFill>
                        <a:effectLst/>
                        <a:latin typeface="Verdana" pitchFamily="34" charset="0"/>
                        <a:ea typeface="Verdana" pitchFamily="34" charset="0"/>
                        <a:cs typeface="Verdana" pitchFamily="34" charset="0"/>
                      </a:endParaRPr>
                    </a:p>
                  </a:txBody>
                  <a:tcPr marL="58772" marR="58772" marT="0" marB="0" anchor="ctr"/>
                </a:tc>
                <a:tc hMerge="1">
                  <a:txBody>
                    <a:bodyPr/>
                    <a:lstStyle/>
                    <a:p>
                      <a:pPr algn="ctr">
                        <a:spcAft>
                          <a:spcPts val="0"/>
                        </a:spcAft>
                      </a:pPr>
                      <a:endParaRPr kumimoji="0" lang="el-GR" sz="1200" b="1" kern="1200" dirty="0">
                        <a:solidFill>
                          <a:schemeClr val="lt1"/>
                        </a:solidFill>
                        <a:effectLst/>
                        <a:latin typeface="Verdana" pitchFamily="34" charset="0"/>
                        <a:ea typeface="Verdana" pitchFamily="34" charset="0"/>
                        <a:cs typeface="Verdana" pitchFamily="34" charset="0"/>
                      </a:endParaRPr>
                    </a:p>
                  </a:txBody>
                  <a:tcPr marL="58772" marR="58772" marT="0" marB="0" anchor="ctr"/>
                </a:tc>
                <a:tc hMerge="1">
                  <a:txBody>
                    <a:bodyPr/>
                    <a:lstStyle/>
                    <a:p>
                      <a:pPr algn="ctr">
                        <a:spcAft>
                          <a:spcPts val="0"/>
                        </a:spcAft>
                      </a:pPr>
                      <a:endParaRPr lang="el-GR" sz="1200" dirty="0">
                        <a:effectLst/>
                        <a:latin typeface="Verdana" pitchFamily="34" charset="0"/>
                        <a:ea typeface="Verdana" pitchFamily="34" charset="0"/>
                        <a:cs typeface="Verdana" pitchFamily="34" charset="0"/>
                      </a:endParaRPr>
                    </a:p>
                  </a:txBody>
                  <a:tcPr marL="58772" marR="58772" marT="0" marB="0" anchor="ctr"/>
                </a:tc>
              </a:tr>
              <a:tr h="398459">
                <a:tc rowSpan="2">
                  <a:txBody>
                    <a:bodyPr/>
                    <a:lstStyle/>
                    <a:p>
                      <a:pPr algn="ctr">
                        <a:spcAft>
                          <a:spcPts val="0"/>
                        </a:spcAft>
                      </a:pPr>
                      <a:r>
                        <a:rPr lang="el-GR" sz="1200" dirty="0">
                          <a:solidFill>
                            <a:schemeClr val="tx1"/>
                          </a:solidFill>
                          <a:effectLst/>
                          <a:latin typeface="Verdana" pitchFamily="34" charset="0"/>
                          <a:ea typeface="Verdana" pitchFamily="34" charset="0"/>
                          <a:cs typeface="Verdana" pitchFamily="34" charset="0"/>
                        </a:rPr>
                        <a:t>ΚΩΔ.</a:t>
                      </a:r>
                    </a:p>
                  </a:txBody>
                  <a:tcPr marL="58772" marR="58772" marT="0" marB="0" anchor="ctr"/>
                </a:tc>
                <a:tc rowSpan="2">
                  <a:txBody>
                    <a:bodyPr/>
                    <a:lstStyle/>
                    <a:p>
                      <a:pPr algn="ctr">
                        <a:spcAft>
                          <a:spcPts val="0"/>
                        </a:spcAft>
                      </a:pPr>
                      <a:r>
                        <a:rPr kumimoji="0" lang="el-GR" sz="1200" b="1" kern="1200" dirty="0">
                          <a:solidFill>
                            <a:schemeClr val="tx1"/>
                          </a:solidFill>
                          <a:effectLst/>
                          <a:latin typeface="Verdana" pitchFamily="34" charset="0"/>
                          <a:ea typeface="Verdana" pitchFamily="34" charset="0"/>
                          <a:cs typeface="Verdana" pitchFamily="34" charset="0"/>
                        </a:rPr>
                        <a:t>ΥΠΟΜΕΤΡΟ - ΔΡΑΣΗ</a:t>
                      </a:r>
                    </a:p>
                  </a:txBody>
                  <a:tcPr marL="58772" marR="58772" marT="0" marB="0" anchor="ctr"/>
                </a:tc>
                <a:tc>
                  <a:txBody>
                    <a:bodyPr/>
                    <a:lstStyle/>
                    <a:p>
                      <a:pPr algn="ctr">
                        <a:spcAft>
                          <a:spcPts val="0"/>
                        </a:spcAft>
                      </a:pPr>
                      <a:r>
                        <a:rPr lang="el-GR" sz="1200" dirty="0">
                          <a:effectLst/>
                          <a:latin typeface="Verdana" pitchFamily="34" charset="0"/>
                          <a:ea typeface="Verdana" pitchFamily="34" charset="0"/>
                          <a:cs typeface="Verdana" pitchFamily="34" charset="0"/>
                        </a:rPr>
                        <a:t>ΔΗΜΟΣΙΑ ΔΑΠΑΝΗ</a:t>
                      </a:r>
                    </a:p>
                  </a:txBody>
                  <a:tcPr marL="58772" marR="58772" marT="0" marB="0" anchor="ctr"/>
                </a:tc>
              </a:tr>
              <a:tr h="199229">
                <a:tc vMerge="1">
                  <a:txBody>
                    <a:bodyPr/>
                    <a:lstStyle/>
                    <a:p>
                      <a:endParaRPr lang="el-GR"/>
                    </a:p>
                  </a:txBody>
                  <a:tcPr/>
                </a:tc>
                <a:tc vMerge="1">
                  <a:txBody>
                    <a:bodyPr/>
                    <a:lstStyle/>
                    <a:p>
                      <a:endParaRPr lang="el-GR"/>
                    </a:p>
                  </a:txBody>
                  <a:tcPr/>
                </a:tc>
                <a:tc>
                  <a:txBody>
                    <a:bodyPr/>
                    <a:lstStyle/>
                    <a:p>
                      <a:pPr algn="ctr">
                        <a:spcAft>
                          <a:spcPts val="0"/>
                        </a:spcAft>
                      </a:pPr>
                      <a:r>
                        <a:rPr kumimoji="0" lang="el-GR" sz="1200" b="1" kern="1200" dirty="0" smtClean="0">
                          <a:solidFill>
                            <a:schemeClr val="tx1"/>
                          </a:solidFill>
                          <a:effectLst/>
                          <a:latin typeface="Verdana" pitchFamily="34" charset="0"/>
                          <a:ea typeface="Verdana" pitchFamily="34" charset="0"/>
                          <a:cs typeface="Verdana" pitchFamily="34" charset="0"/>
                        </a:rPr>
                        <a:t>Ποσό (€)</a:t>
                      </a:r>
                      <a:endParaRPr kumimoji="0" lang="el-GR" sz="1200" b="1" kern="1200" dirty="0">
                        <a:solidFill>
                          <a:schemeClr val="tx1"/>
                        </a:solidFill>
                        <a:effectLst/>
                        <a:latin typeface="Verdana" pitchFamily="34" charset="0"/>
                        <a:ea typeface="Verdana" pitchFamily="34" charset="0"/>
                        <a:cs typeface="Verdana" pitchFamily="34" charset="0"/>
                      </a:endParaRPr>
                    </a:p>
                  </a:txBody>
                  <a:tcPr marL="58772" marR="58772" marT="0" marB="0" anchor="ctr">
                    <a:solidFill>
                      <a:srgbClr val="FFC000"/>
                    </a:solidFill>
                  </a:tcPr>
                </a:tc>
              </a:tr>
              <a:tr h="669832">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19.2.2.3</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Ενίσχυση επενδύσεων στον τομέα του τουρισμού με σκοπό την εξυπηρέτηση ειδικών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250.000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669832">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19.2.2.4</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Ενίσχυση επενδύσεων στους τομείς της βιοτεχνίας, χειροτεχνίας, παραγωγής ειδών μετά την 1</a:t>
                      </a:r>
                      <a:r>
                        <a:rPr lang="el-GR" sz="12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η</a:t>
                      </a: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μεταποίηση, και του εμπορίου με σκοπό την εξυπηρέτηση ειδικών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870957">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19.2.2.5</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Ενίσχυση επενδύσεων παροχής υπηρεσιών για την εξυπηρέτηση του αγροτικού πληθυσμού (παιδικοί σταθμοί, χώροι αθλητισμού, πολιτιστικά κέντρα, κλπ) με σκοπό την εξυπηρέτηση ειδικών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50.000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864096">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19.2.2.6</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Ενίσχυση επενδύσεων οικοτεχνίας και </a:t>
                      </a:r>
                      <a:r>
                        <a:rPr lang="el-GR"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πολυλειτουργικών</a:t>
                      </a: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αγροκτημάτων με σκοπό την εξυπηρέτηση ειδικών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540943">
                <a:tc gridSpan="3">
                  <a:txBody>
                    <a:bodyPr/>
                    <a:lstStyle/>
                    <a:p>
                      <a:pPr algn="ctr">
                        <a:spcAft>
                          <a:spcPts val="0"/>
                        </a:spcAft>
                      </a:pPr>
                      <a:endParaRPr kumimoji="0" lang="el-GR" sz="1400" b="1" kern="1200" dirty="0" smtClean="0">
                        <a:solidFill>
                          <a:schemeClr val="bg1"/>
                        </a:solidFill>
                        <a:effectLst/>
                        <a:latin typeface="Verdana" pitchFamily="34" charset="0"/>
                        <a:ea typeface="Verdana" pitchFamily="34" charset="0"/>
                        <a:cs typeface="Verdana" pitchFamily="34" charset="0"/>
                      </a:endParaRPr>
                    </a:p>
                  </a:txBody>
                  <a:tcPr marL="68580" marR="68580" marT="0" marB="0" anchor="ctr"/>
                </a:tc>
                <a:tc hMerge="1">
                  <a:txBody>
                    <a:bodyPr/>
                    <a:lstStyle/>
                    <a:p>
                      <a:pPr algn="ctr">
                        <a:spcAft>
                          <a:spcPts val="0"/>
                        </a:spcAft>
                      </a:pPr>
                      <a:endParaRPr kumimoji="0" lang="el-GR" sz="1100" b="1" kern="1200" dirty="0">
                        <a:solidFill>
                          <a:schemeClr val="accent6">
                            <a:lumMod val="75000"/>
                          </a:schemeClr>
                        </a:solidFill>
                        <a:effectLst/>
                        <a:latin typeface="Verdana" pitchFamily="34" charset="0"/>
                        <a:ea typeface="Verdana" pitchFamily="34" charset="0"/>
                        <a:cs typeface="Verdana" pitchFamily="34" charset="0"/>
                      </a:endParaRPr>
                    </a:p>
                  </a:txBody>
                  <a:tcPr marL="68580" marR="68580" marT="0" marB="0" anchor="ctr"/>
                </a:tc>
                <a:tc hMerge="1">
                  <a:txBody>
                    <a:bodyPr/>
                    <a:lstStyle/>
                    <a:p>
                      <a:pPr algn="ctr">
                        <a:spcAft>
                          <a:spcPts val="0"/>
                        </a:spcAft>
                      </a:pPr>
                      <a:endParaRPr kumimoji="0" lang="el-GR" sz="1200" b="1" kern="1200" dirty="0">
                        <a:solidFill>
                          <a:schemeClr val="accent6">
                            <a:lumMod val="75000"/>
                          </a:schemeClr>
                        </a:solidFill>
                        <a:effectLst/>
                        <a:latin typeface="Verdana" pitchFamily="34" charset="0"/>
                        <a:ea typeface="Verdana" pitchFamily="34" charset="0"/>
                        <a:cs typeface="Verdana" pitchFamily="34" charset="0"/>
                      </a:endParaRPr>
                    </a:p>
                  </a:txBody>
                  <a:tcPr marL="68580" marR="68580" marT="0" marB="0" anchor="ctr"/>
                </a:tc>
              </a:tr>
            </a:tbl>
          </a:graphicData>
        </a:graphic>
      </p:graphicFrame>
      <p:sp>
        <p:nvSpPr>
          <p:cNvPr id="6" name="TextBox 5"/>
          <p:cNvSpPr txBox="1"/>
          <p:nvPr/>
        </p:nvSpPr>
        <p:spPr>
          <a:xfrm>
            <a:off x="1042988" y="0"/>
            <a:ext cx="6553347" cy="584775"/>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l-GR" sz="1600" dirty="0"/>
              <a:t>Μέτρο </a:t>
            </a:r>
            <a:r>
              <a:rPr lang="el-GR" sz="1600" dirty="0" smtClean="0"/>
              <a:t>19.2</a:t>
            </a:r>
            <a:r>
              <a:rPr lang="en-US" sz="1600" dirty="0" smtClean="0"/>
              <a:t> </a:t>
            </a:r>
            <a:r>
              <a:rPr lang="el-GR" sz="1600" dirty="0" smtClean="0"/>
              <a:t>ΚΑΤΗΓΟΡΙΕΣ ΔΡΑΣΕΩΝ </a:t>
            </a:r>
            <a:r>
              <a:rPr lang="el-GR" sz="1600" dirty="0"/>
              <a:t>ΚΑΙ ΥΠΟΔΡΑΣΕΩΝ </a:t>
            </a:r>
            <a:endParaRPr lang="el-GR" sz="1600" dirty="0" smtClean="0"/>
          </a:p>
          <a:p>
            <a:pPr algn="ctr"/>
            <a:r>
              <a:rPr lang="el-GR" sz="1600" dirty="0" smtClean="0">
                <a:solidFill>
                  <a:srgbClr val="FF0000"/>
                </a:solidFill>
              </a:rPr>
              <a:t>ΙΔΙΩΤΙΚΟΥ ΧΑΡΑΚΤΗΡΑ</a:t>
            </a:r>
            <a:endParaRPr lang="en-US" sz="1600" dirty="0" smtClean="0">
              <a:solidFill>
                <a:srgbClr val="FF0000"/>
              </a:solidFill>
            </a:endParaRPr>
          </a:p>
        </p:txBody>
      </p:sp>
      <p:sp>
        <p:nvSpPr>
          <p:cNvPr id="7" name="TextBox 6"/>
          <p:cNvSpPr txBox="1"/>
          <p:nvPr/>
        </p:nvSpPr>
        <p:spPr>
          <a:xfrm>
            <a:off x="1259036" y="744959"/>
            <a:ext cx="6337300" cy="307777"/>
          </a:xfrm>
          <a:prstGeom prst="rect">
            <a:avLst/>
          </a:prstGeom>
          <a:no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lgn="ctr"/>
            <a:r>
              <a:rPr lang="el-GR" sz="1400" dirty="0" smtClean="0"/>
              <a:t>ΧΡΗΜΑΤΟΔΟΤΙΚΟΣ ΠΙΝΑΚΑΣ 1</a:t>
            </a:r>
            <a:r>
              <a:rPr lang="el-GR" sz="1400" baseline="30000" dirty="0" smtClean="0"/>
              <a:t>ης</a:t>
            </a:r>
            <a:r>
              <a:rPr lang="el-GR" sz="1400" dirty="0" smtClean="0"/>
              <a:t> ΠΡΟΣΚΛΗΣΗΣ 19.2.4.</a:t>
            </a:r>
          </a:p>
        </p:txBody>
      </p:sp>
    </p:spTree>
    <p:extLst>
      <p:ext uri="{BB962C8B-B14F-4D97-AF65-F5344CB8AC3E}">
        <p14:creationId xmlns:p14="http://schemas.microsoft.com/office/powerpoint/2010/main" val="85902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Πίνακας 2"/>
          <p:cNvGraphicFramePr>
            <a:graphicFrameLocks noGrp="1"/>
          </p:cNvGraphicFramePr>
          <p:nvPr>
            <p:extLst>
              <p:ext uri="{D42A27DB-BD31-4B8C-83A1-F6EECF244321}">
                <p14:modId xmlns:p14="http://schemas.microsoft.com/office/powerpoint/2010/main" val="3657044694"/>
              </p:ext>
            </p:extLst>
          </p:nvPr>
        </p:nvGraphicFramePr>
        <p:xfrm>
          <a:off x="250827" y="1196755"/>
          <a:ext cx="8568952" cy="5079749"/>
        </p:xfrm>
        <a:graphic>
          <a:graphicData uri="http://schemas.openxmlformats.org/drawingml/2006/table">
            <a:tbl>
              <a:tblPr firstRow="1" firstCol="1" bandRow="1">
                <a:tableStyleId>{5C22544A-7EE6-4342-B048-85BDC9FD1C3A}</a:tableStyleId>
              </a:tblPr>
              <a:tblGrid>
                <a:gridCol w="1055813"/>
                <a:gridCol w="6145680"/>
                <a:gridCol w="1367459"/>
              </a:tblGrid>
              <a:tr h="648069">
                <a:tc gridSpan="3">
                  <a:txBody>
                    <a:bodyPr/>
                    <a:lstStyle/>
                    <a:p>
                      <a:pPr algn="ctr"/>
                      <a:r>
                        <a:rPr kumimoji="0" lang="el-GR" sz="1400" b="1" kern="1200" dirty="0" smtClean="0">
                          <a:solidFill>
                            <a:srgbClr val="FF0000"/>
                          </a:solidFill>
                          <a:effectLst/>
                          <a:latin typeface="Verdana" pitchFamily="34" charset="0"/>
                          <a:ea typeface="Verdana" pitchFamily="34" charset="0"/>
                          <a:cs typeface="Verdana" pitchFamily="34" charset="0"/>
                        </a:rPr>
                        <a:t>Δράση 19.2.</a:t>
                      </a:r>
                      <a:r>
                        <a:rPr kumimoji="0" lang="en-US" sz="1400" b="1" kern="1200" dirty="0" smtClean="0">
                          <a:solidFill>
                            <a:srgbClr val="FF0000"/>
                          </a:solidFill>
                          <a:effectLst/>
                          <a:latin typeface="Verdana" pitchFamily="34" charset="0"/>
                          <a:ea typeface="Verdana" pitchFamily="34" charset="0"/>
                          <a:cs typeface="Verdana" pitchFamily="34" charset="0"/>
                        </a:rPr>
                        <a:t>3</a:t>
                      </a:r>
                      <a:r>
                        <a:rPr kumimoji="0" lang="en-US" sz="1400" b="1" kern="1200" baseline="0" dirty="0" smtClean="0">
                          <a:solidFill>
                            <a:srgbClr val="FF0000"/>
                          </a:solidFill>
                          <a:effectLst/>
                          <a:latin typeface="Verdana" pitchFamily="34" charset="0"/>
                          <a:ea typeface="Verdana" pitchFamily="34" charset="0"/>
                          <a:cs typeface="Verdana" pitchFamily="34" charset="0"/>
                        </a:rPr>
                        <a:t> </a:t>
                      </a:r>
                      <a:r>
                        <a:rPr kumimoji="0" lang="el-GR" sz="1400" b="1" kern="1200" dirty="0" smtClean="0">
                          <a:solidFill>
                            <a:schemeClr val="tx1"/>
                          </a:solidFill>
                          <a:effectLst/>
                          <a:latin typeface="Verdana" pitchFamily="34" charset="0"/>
                          <a:ea typeface="Verdana" pitchFamily="34" charset="0"/>
                          <a:cs typeface="Verdana" pitchFamily="34" charset="0"/>
                        </a:rPr>
                        <a:t>Οριζόντια ενίσχυση στην ανάπτυξη/βελτίωση της επιχειρηματικότητας και</a:t>
                      </a:r>
                      <a:r>
                        <a:rPr kumimoji="0" lang="en-US" sz="1400" b="1" kern="1200" baseline="0" dirty="0" smtClean="0">
                          <a:solidFill>
                            <a:schemeClr val="tx1"/>
                          </a:solidFill>
                          <a:effectLst/>
                          <a:latin typeface="Verdana" pitchFamily="34" charset="0"/>
                          <a:ea typeface="Verdana" pitchFamily="34" charset="0"/>
                          <a:cs typeface="Verdana" pitchFamily="34" charset="0"/>
                        </a:rPr>
                        <a:t> </a:t>
                      </a:r>
                      <a:r>
                        <a:rPr kumimoji="0" lang="el-GR" sz="1400" b="1" kern="1200" dirty="0" smtClean="0">
                          <a:solidFill>
                            <a:schemeClr val="tx1"/>
                          </a:solidFill>
                          <a:effectLst/>
                          <a:latin typeface="Verdana" pitchFamily="34" charset="0"/>
                          <a:ea typeface="Verdana" pitchFamily="34" charset="0"/>
                          <a:cs typeface="Verdana" pitchFamily="34" charset="0"/>
                        </a:rPr>
                        <a:t>ανταγωνιστικότητας της περιοχή εφαρμογής</a:t>
                      </a:r>
                      <a:endParaRPr kumimoji="0" lang="en-US" sz="1400" b="1" kern="1200" dirty="0" smtClean="0">
                        <a:solidFill>
                          <a:schemeClr val="tx1"/>
                        </a:solidFill>
                        <a:effectLst/>
                        <a:latin typeface="Verdana" pitchFamily="34" charset="0"/>
                        <a:ea typeface="Verdana" pitchFamily="34" charset="0"/>
                        <a:cs typeface="Verdana" pitchFamily="34" charset="0"/>
                      </a:endParaRPr>
                    </a:p>
                    <a:p>
                      <a:pPr algn="ctr"/>
                      <a:endParaRPr kumimoji="0" lang="el-GR" sz="1400" b="1" kern="1200" dirty="0" smtClean="0">
                        <a:solidFill>
                          <a:schemeClr val="tx1"/>
                        </a:solidFill>
                        <a:effectLst/>
                        <a:latin typeface="Verdana" pitchFamily="34" charset="0"/>
                        <a:ea typeface="Verdana" pitchFamily="34" charset="0"/>
                        <a:cs typeface="Verdana" pitchFamily="34" charset="0"/>
                      </a:endParaRPr>
                    </a:p>
                  </a:txBody>
                  <a:tcPr marL="58772" marR="58772" marT="0" marB="0" anchor="ctr"/>
                </a:tc>
                <a:tc hMerge="1">
                  <a:txBody>
                    <a:bodyPr/>
                    <a:lstStyle/>
                    <a:p>
                      <a:endParaRPr kumimoji="0" lang="el-GR" sz="1200" b="1" kern="1200" dirty="0" smtClean="0">
                        <a:solidFill>
                          <a:schemeClr val="lt1"/>
                        </a:solidFill>
                        <a:effectLst/>
                        <a:latin typeface="Verdana" pitchFamily="34" charset="0"/>
                        <a:ea typeface="Verdana" pitchFamily="34" charset="0"/>
                        <a:cs typeface="Verdana" pitchFamily="34" charset="0"/>
                      </a:endParaRPr>
                    </a:p>
                  </a:txBody>
                  <a:tcPr marL="58772" marR="58772" marT="0" marB="0" anchor="ctr"/>
                </a:tc>
                <a:tc hMerge="1">
                  <a:txBody>
                    <a:bodyPr/>
                    <a:lstStyle/>
                    <a:p>
                      <a:pPr algn="ctr">
                        <a:spcAft>
                          <a:spcPts val="0"/>
                        </a:spcAft>
                      </a:pPr>
                      <a:endParaRPr lang="el-GR" sz="1200" dirty="0">
                        <a:effectLst/>
                        <a:latin typeface="Verdana" pitchFamily="34" charset="0"/>
                        <a:ea typeface="Verdana" pitchFamily="34" charset="0"/>
                        <a:cs typeface="Verdana" pitchFamily="34" charset="0"/>
                      </a:endParaRPr>
                    </a:p>
                  </a:txBody>
                  <a:tcPr marL="58772" marR="58772" marT="0" marB="0" anchor="ctr"/>
                </a:tc>
              </a:tr>
              <a:tr h="398459">
                <a:tc rowSpan="2">
                  <a:txBody>
                    <a:bodyPr/>
                    <a:lstStyle/>
                    <a:p>
                      <a:pPr algn="ctr">
                        <a:spcAft>
                          <a:spcPts val="0"/>
                        </a:spcAft>
                      </a:pPr>
                      <a:r>
                        <a:rPr lang="el-GR" sz="1200" dirty="0">
                          <a:solidFill>
                            <a:schemeClr val="tx1"/>
                          </a:solidFill>
                          <a:effectLst/>
                          <a:latin typeface="Verdana" pitchFamily="34" charset="0"/>
                          <a:ea typeface="Verdana" pitchFamily="34" charset="0"/>
                          <a:cs typeface="Verdana" pitchFamily="34" charset="0"/>
                        </a:rPr>
                        <a:t>ΚΩΔ.</a:t>
                      </a:r>
                    </a:p>
                  </a:txBody>
                  <a:tcPr marL="58772" marR="58772" marT="0" marB="0" anchor="ctr"/>
                </a:tc>
                <a:tc rowSpan="2">
                  <a:txBody>
                    <a:bodyPr/>
                    <a:lstStyle/>
                    <a:p>
                      <a:pPr algn="ctr">
                        <a:spcAft>
                          <a:spcPts val="0"/>
                        </a:spcAft>
                      </a:pPr>
                      <a:r>
                        <a:rPr kumimoji="0" lang="el-GR" sz="1200" b="1" kern="1200" dirty="0">
                          <a:solidFill>
                            <a:schemeClr val="tx1"/>
                          </a:solidFill>
                          <a:effectLst/>
                          <a:latin typeface="Verdana" pitchFamily="34" charset="0"/>
                          <a:ea typeface="Verdana" pitchFamily="34" charset="0"/>
                          <a:cs typeface="Verdana" pitchFamily="34" charset="0"/>
                        </a:rPr>
                        <a:t>ΥΠΟΜΕΤΡΟ - ΔΡΑΣΗ</a:t>
                      </a:r>
                    </a:p>
                  </a:txBody>
                  <a:tcPr marL="58772" marR="58772" marT="0" marB="0" anchor="ctr"/>
                </a:tc>
                <a:tc>
                  <a:txBody>
                    <a:bodyPr/>
                    <a:lstStyle/>
                    <a:p>
                      <a:pPr algn="ctr">
                        <a:spcAft>
                          <a:spcPts val="0"/>
                        </a:spcAft>
                      </a:pPr>
                      <a:r>
                        <a:rPr lang="el-GR" sz="1200" dirty="0">
                          <a:effectLst/>
                          <a:latin typeface="Verdana" pitchFamily="34" charset="0"/>
                          <a:ea typeface="Verdana" pitchFamily="34" charset="0"/>
                          <a:cs typeface="Verdana" pitchFamily="34" charset="0"/>
                        </a:rPr>
                        <a:t>ΔΗΜΟΣΙΑ ΔΑΠΑΝΗ</a:t>
                      </a:r>
                    </a:p>
                  </a:txBody>
                  <a:tcPr marL="58772" marR="58772" marT="0" marB="0" anchor="ctr"/>
                </a:tc>
              </a:tr>
              <a:tr h="105597">
                <a:tc vMerge="1">
                  <a:txBody>
                    <a:bodyPr/>
                    <a:lstStyle/>
                    <a:p>
                      <a:endParaRPr lang="el-GR"/>
                    </a:p>
                  </a:txBody>
                  <a:tcPr/>
                </a:tc>
                <a:tc vMerge="1">
                  <a:txBody>
                    <a:bodyPr/>
                    <a:lstStyle/>
                    <a:p>
                      <a:endParaRPr lang="el-GR"/>
                    </a:p>
                  </a:txBody>
                  <a:tcPr/>
                </a:tc>
                <a:tc>
                  <a:txBody>
                    <a:bodyPr/>
                    <a:lstStyle/>
                    <a:p>
                      <a:pPr algn="ctr">
                        <a:spcAft>
                          <a:spcPts val="0"/>
                        </a:spcAft>
                      </a:pPr>
                      <a:r>
                        <a:rPr kumimoji="0" lang="el-GR" sz="1200" b="1" kern="1200" dirty="0" smtClean="0">
                          <a:solidFill>
                            <a:schemeClr val="tx1"/>
                          </a:solidFill>
                          <a:effectLst/>
                          <a:latin typeface="Verdana" pitchFamily="34" charset="0"/>
                          <a:ea typeface="Verdana" pitchFamily="34" charset="0"/>
                          <a:cs typeface="Verdana" pitchFamily="34" charset="0"/>
                        </a:rPr>
                        <a:t>Ποσό (€)</a:t>
                      </a:r>
                      <a:endParaRPr kumimoji="0" lang="el-GR" sz="1200" b="1" kern="1200" dirty="0">
                        <a:solidFill>
                          <a:schemeClr val="tx1"/>
                        </a:solidFill>
                        <a:effectLst/>
                        <a:latin typeface="Verdana" pitchFamily="34" charset="0"/>
                        <a:ea typeface="Verdana" pitchFamily="34" charset="0"/>
                        <a:cs typeface="Verdana" pitchFamily="34" charset="0"/>
                      </a:endParaRPr>
                    </a:p>
                  </a:txBody>
                  <a:tcPr marL="58772" marR="58772" marT="0" marB="0" anchor="ctr">
                    <a:solidFill>
                      <a:srgbClr val="FFC000"/>
                    </a:solidFill>
                  </a:tcPr>
                </a:tc>
              </a:tr>
              <a:tr h="570789">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19.2.3.1</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Οριζόντια εφαρμογή μεταποίησης, εμπορίας και/ή ανάπτυξης γεωργικών προϊόντων με αποτέλεσμα γεωργικό προϊόν με σκοπό την εξυπηρέτηση των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1.100.000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504056">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19.2.3.3</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Οριζόντια εφαρμογή ενίσχυσης επενδύσεων στον τομέα του τουρισμού με σκοπό την εξυπηρέτηση των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1.050.000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720080">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19.2.3.4</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Οριζόντια εφαρμογή ενίσχυσης επενδύσεων στους τομείς της βιοτεχνίας, χειροτεχνίας, παραγωγής ειδών μετά την 1</a:t>
                      </a:r>
                      <a:r>
                        <a:rPr lang="el-GR" sz="120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η</a:t>
                      </a: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μεταποίηση, και του εμπορίου με σκοπό την εξυπηρέτηση των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320.000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1405039">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19.2.3.5</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Οριζόντια εφαρμογή ενίσχυσης επενδύσεων παροχής υπηρεσιών για την εξυπηρέτηση του αγροτικού πληθυσμού (παιδικοί σταθμοί, χώροι αθλητισμού, πολιτιστικά κέντρα, κλπ) με σκοπό την εξυπηρέτηση των στόχων της τοπικής στρατηγικής.</a:t>
                      </a:r>
                      <a:endParaRPr lang="el-GR"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algn="ctr">
                        <a:lnSpc>
                          <a:spcPct val="115000"/>
                        </a:lnSpc>
                        <a:spcAft>
                          <a:spcPts val="0"/>
                        </a:spcAft>
                      </a:pPr>
                      <a:r>
                        <a:rPr lang="el-GR" sz="12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40.000</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r>
              <a:tr h="611185">
                <a:tc gridSpan="2">
                  <a:txBody>
                    <a:bodyPr/>
                    <a:lstStyle/>
                    <a:p>
                      <a:pPr algn="ctr">
                        <a:lnSpc>
                          <a:spcPct val="115000"/>
                        </a:lnSpc>
                        <a:spcAft>
                          <a:spcPts val="0"/>
                        </a:spcAft>
                      </a:pPr>
                      <a:r>
                        <a:rPr lang="el-GR" sz="1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ΣΥΝΟΛΙΚΟ</a:t>
                      </a:r>
                      <a:r>
                        <a:rPr lang="el-GR" sz="1800" b="1"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ΠΟΣΟ Δ.Δ. ΓΙΑ ΤΟ ΠΑΑ 2014-2020</a:t>
                      </a:r>
                      <a:endParaRPr lang="el-GR" sz="1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hMerge="1">
                  <a:txBody>
                    <a:bodyPr/>
                    <a:lstStyle/>
                    <a:p>
                      <a:pPr algn="ctr">
                        <a:lnSpc>
                          <a:spcPct val="115000"/>
                        </a:lnSpc>
                        <a:spcAft>
                          <a:spcPts val="0"/>
                        </a:spcAft>
                      </a:pPr>
                      <a:endParaRPr lang="el-G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b="1" dirty="0" smtClean="0">
                          <a:effectLst/>
                          <a:latin typeface="Verdana" panose="020B0604030504040204" pitchFamily="34" charset="0"/>
                          <a:ea typeface="Verdana" panose="020B0604030504040204" pitchFamily="34" charset="0"/>
                          <a:cs typeface="Verdana" panose="020B0604030504040204" pitchFamily="34" charset="0"/>
                        </a:rPr>
                        <a:t>3.160.000</a:t>
                      </a:r>
                      <a:r>
                        <a:rPr lang="en-US" sz="1200" b="1" baseline="0" dirty="0" smtClean="0">
                          <a:effectLst/>
                          <a:latin typeface="Verdana" panose="020B0604030504040204" pitchFamily="34" charset="0"/>
                          <a:ea typeface="Verdana" panose="020B0604030504040204" pitchFamily="34" charset="0"/>
                          <a:cs typeface="Verdana" panose="020B0604030504040204" pitchFamily="34" charset="0"/>
                        </a:rPr>
                        <a:t> </a:t>
                      </a:r>
                      <a:r>
                        <a:rPr lang="el-GR" sz="1200" b="1" baseline="0" dirty="0" smtClean="0">
                          <a:effectLst/>
                          <a:latin typeface="Verdana" panose="020B0604030504040204" pitchFamily="34" charset="0"/>
                          <a:ea typeface="Verdana" panose="020B0604030504040204" pitchFamily="34" charset="0"/>
                          <a:cs typeface="Verdana" panose="020B0604030504040204" pitchFamily="34" charset="0"/>
                        </a:rPr>
                        <a:t>€</a:t>
                      </a:r>
                      <a:endParaRPr lang="el-GR"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solidFill>
                      <a:srgbClr val="00B050"/>
                    </a:solidFill>
                  </a:tcPr>
                </a:tc>
              </a:tr>
            </a:tbl>
          </a:graphicData>
        </a:graphic>
      </p:graphicFrame>
      <p:sp>
        <p:nvSpPr>
          <p:cNvPr id="6" name="TextBox 5"/>
          <p:cNvSpPr txBox="1"/>
          <p:nvPr/>
        </p:nvSpPr>
        <p:spPr>
          <a:xfrm>
            <a:off x="1042988" y="0"/>
            <a:ext cx="6745287" cy="584775"/>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l-GR" sz="1600" dirty="0"/>
              <a:t>Μέτρο </a:t>
            </a:r>
            <a:r>
              <a:rPr lang="el-GR" sz="1600" dirty="0" smtClean="0"/>
              <a:t>19.2 ΚΑΤΗΓΟΡΙΕΣ ΔΡΑΣΕΩΝ </a:t>
            </a:r>
            <a:r>
              <a:rPr lang="el-GR" sz="1600" dirty="0"/>
              <a:t>ΚΑΙ ΥΠΟΔΡΑΣΕΩΝ </a:t>
            </a:r>
            <a:endParaRPr lang="el-GR" sz="1600" dirty="0" smtClean="0"/>
          </a:p>
          <a:p>
            <a:pPr algn="ctr"/>
            <a:r>
              <a:rPr lang="el-GR" sz="1600" dirty="0" smtClean="0">
                <a:solidFill>
                  <a:srgbClr val="FF0000"/>
                </a:solidFill>
              </a:rPr>
              <a:t>ΙΔΙΩΤΙΚΟΥ ΧΑΡΑΚΤΗΡΑ</a:t>
            </a:r>
            <a:endParaRPr lang="el-GR" sz="1600" dirty="0">
              <a:solidFill>
                <a:srgbClr val="FF0000"/>
              </a:solidFill>
            </a:endParaRPr>
          </a:p>
        </p:txBody>
      </p:sp>
      <p:sp>
        <p:nvSpPr>
          <p:cNvPr id="7" name="TextBox 6"/>
          <p:cNvSpPr txBox="1"/>
          <p:nvPr/>
        </p:nvSpPr>
        <p:spPr>
          <a:xfrm>
            <a:off x="1259036" y="744959"/>
            <a:ext cx="6337300" cy="307777"/>
          </a:xfrm>
          <a:prstGeom prst="rect">
            <a:avLst/>
          </a:prstGeom>
          <a:no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lgn="ctr"/>
            <a:r>
              <a:rPr lang="el-GR" sz="1400" dirty="0" smtClean="0"/>
              <a:t>ΧΡΗΜΑΤΟΔΟΤΙΚΟΣ ΠΙΝΑΚΑΣ 1</a:t>
            </a:r>
            <a:r>
              <a:rPr lang="el-GR" sz="1400" baseline="30000" dirty="0" smtClean="0"/>
              <a:t>ης</a:t>
            </a:r>
            <a:r>
              <a:rPr lang="el-GR" sz="1400" dirty="0" smtClean="0"/>
              <a:t> ΠΡΟΣΚΛΗΣΗΣ 19.2.4.</a:t>
            </a:r>
          </a:p>
        </p:txBody>
      </p:sp>
    </p:spTree>
    <p:extLst>
      <p:ext uri="{BB962C8B-B14F-4D97-AF65-F5344CB8AC3E}">
        <p14:creationId xmlns:p14="http://schemas.microsoft.com/office/powerpoint/2010/main" val="1647962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7"/>
          <p:cNvSpPr>
            <a:spLocks noChangeArrowheads="1"/>
          </p:cNvSpPr>
          <p:nvPr/>
        </p:nvSpPr>
        <p:spPr bwMode="auto">
          <a:xfrm>
            <a:off x="233797" y="1252494"/>
            <a:ext cx="8713788"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264"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6213" eaLnBrk="1" hangingPunct="1">
              <a:spcBef>
                <a:spcPct val="0"/>
              </a:spcBef>
              <a:buFontTx/>
              <a:buNone/>
              <a:defRPr/>
            </a:pPr>
            <a:r>
              <a:rPr lang="el-GR" altLang="el-GR" sz="2000" b="1" i="1" u="sng" dirty="0" smtClean="0">
                <a:solidFill>
                  <a:schemeClr val="accent6">
                    <a:lumMod val="50000"/>
                  </a:schemeClr>
                </a:solidFill>
                <a:latin typeface="Verdana" pitchFamily="34" charset="0"/>
              </a:rPr>
              <a:t>ΕΠΙΛΕΞΙΜΟ ΚΟΣΤΟΣ ΙΔΙΩΤΙΚΩΝ ΕΡΓΩΝ:</a:t>
            </a:r>
            <a:r>
              <a:rPr lang="el-GR" altLang="el-GR" sz="2000" b="1" i="1" dirty="0" smtClean="0">
                <a:solidFill>
                  <a:schemeClr val="accent6">
                    <a:lumMod val="50000"/>
                  </a:schemeClr>
                </a:solidFill>
                <a:latin typeface="Verdana" pitchFamily="34" charset="0"/>
              </a:rPr>
              <a:t> </a:t>
            </a:r>
            <a:r>
              <a:rPr lang="en-US" altLang="el-GR" sz="2000" b="1" i="1" dirty="0" smtClean="0">
                <a:solidFill>
                  <a:schemeClr val="accent6">
                    <a:lumMod val="50000"/>
                  </a:schemeClr>
                </a:solidFill>
                <a:latin typeface="Verdana" pitchFamily="34" charset="0"/>
              </a:rPr>
              <a:t> </a:t>
            </a:r>
            <a:r>
              <a:rPr lang="el-GR" altLang="el-GR" sz="2000" b="1" i="1" u="sng" dirty="0" smtClean="0">
                <a:solidFill>
                  <a:srgbClr val="DE0000"/>
                </a:solidFill>
                <a:latin typeface="Verdana" pitchFamily="34" charset="0"/>
              </a:rPr>
              <a:t>έως 600 ΧΙΛ.</a:t>
            </a:r>
            <a:r>
              <a:rPr lang="en-US" altLang="el-GR" sz="2000" b="1" i="1" u="sng" dirty="0" smtClean="0">
                <a:solidFill>
                  <a:srgbClr val="DE0000"/>
                </a:solidFill>
                <a:latin typeface="Verdana" pitchFamily="34" charset="0"/>
              </a:rPr>
              <a:t> </a:t>
            </a:r>
            <a:r>
              <a:rPr lang="el-GR" altLang="el-GR" sz="2000" b="1" i="1" u="sng" dirty="0" smtClean="0">
                <a:solidFill>
                  <a:srgbClr val="DE0000"/>
                </a:solidFill>
                <a:latin typeface="Verdana" pitchFamily="34" charset="0"/>
              </a:rPr>
              <a:t>€</a:t>
            </a:r>
          </a:p>
          <a:p>
            <a:pPr marL="176213" eaLnBrk="1" hangingPunct="1">
              <a:spcBef>
                <a:spcPct val="0"/>
              </a:spcBef>
              <a:buFontTx/>
              <a:buNone/>
              <a:defRPr/>
            </a:pPr>
            <a:endParaRPr lang="el-GR" altLang="el-GR" sz="2000" b="1" i="1" u="sng" dirty="0" smtClean="0">
              <a:solidFill>
                <a:srgbClr val="DE0000"/>
              </a:solidFill>
              <a:latin typeface="Verdana" pitchFamily="34" charset="0"/>
            </a:endParaRPr>
          </a:p>
          <a:p>
            <a:pPr marL="176213" eaLnBrk="1" hangingPunct="1">
              <a:spcBef>
                <a:spcPct val="0"/>
              </a:spcBef>
              <a:buFontTx/>
              <a:buNone/>
              <a:defRPr/>
            </a:pPr>
            <a:endParaRPr lang="el-GR" altLang="el-GR" sz="2000" b="1" i="1" u="sng" dirty="0" smtClean="0">
              <a:solidFill>
                <a:srgbClr val="DE0000"/>
              </a:solidFill>
              <a:latin typeface="Verdana" pitchFamily="34" charset="0"/>
            </a:endParaRPr>
          </a:p>
          <a:p>
            <a:pPr marL="803275" indent="-627063" eaLnBrk="1" hangingPunct="1">
              <a:lnSpc>
                <a:spcPts val="2400"/>
              </a:lnSpc>
              <a:spcBef>
                <a:spcPts val="600"/>
              </a:spcBef>
              <a:spcAft>
                <a:spcPts val="600"/>
              </a:spcAft>
              <a:buFontTx/>
              <a:buNone/>
              <a:defRPr/>
            </a:pPr>
            <a:r>
              <a:rPr lang="el-GR" altLang="el-GR" sz="2000" b="1" i="1" u="sng" dirty="0" smtClean="0">
                <a:solidFill>
                  <a:schemeClr val="accent6">
                    <a:lumMod val="50000"/>
                  </a:schemeClr>
                </a:solidFill>
                <a:latin typeface="Verdana" pitchFamily="34" charset="0"/>
              </a:rPr>
              <a:t>ΠΟΣΟΣΤΑ ΕΠΙΧΟΡΗΓΗΣΗΣ </a:t>
            </a:r>
          </a:p>
          <a:p>
            <a:pPr marL="803275" indent="-627063" eaLnBrk="1" hangingPunct="1">
              <a:lnSpc>
                <a:spcPts val="2400"/>
              </a:lnSpc>
              <a:spcBef>
                <a:spcPts val="600"/>
              </a:spcBef>
              <a:spcAft>
                <a:spcPts val="600"/>
              </a:spcAft>
              <a:buFontTx/>
              <a:buNone/>
              <a:defRPr/>
            </a:pPr>
            <a:endParaRPr lang="el-GR" altLang="el-GR" sz="1800" b="1" i="1" u="sng" dirty="0" smtClean="0">
              <a:solidFill>
                <a:schemeClr val="accent6">
                  <a:lumMod val="50000"/>
                </a:schemeClr>
              </a:solidFill>
              <a:latin typeface="Verdana" pitchFamily="34" charset="0"/>
            </a:endParaRPr>
          </a:p>
          <a:p>
            <a:pPr marL="1257300" indent="-342900" eaLnBrk="1" hangingPunct="1">
              <a:lnSpc>
                <a:spcPts val="2400"/>
              </a:lnSpc>
              <a:spcBef>
                <a:spcPts val="600"/>
              </a:spcBef>
              <a:spcAft>
                <a:spcPts val="600"/>
              </a:spcAft>
              <a:buClr>
                <a:srgbClr val="FF0000"/>
              </a:buClr>
              <a:buFont typeface="Wingdings" pitchFamily="2" charset="2"/>
              <a:buChar char="Ø"/>
              <a:defRPr/>
            </a:pPr>
            <a:r>
              <a:rPr lang="el-GR" altLang="el-GR" sz="2000" b="1" dirty="0" smtClean="0">
                <a:solidFill>
                  <a:srgbClr val="FF0000"/>
                </a:solidFill>
                <a:latin typeface="Verdana" pitchFamily="34" charset="0"/>
              </a:rPr>
              <a:t>50 – 55%     </a:t>
            </a:r>
            <a:r>
              <a:rPr lang="el-GR" altLang="el-GR" sz="2000" b="1" dirty="0" smtClean="0">
                <a:solidFill>
                  <a:schemeClr val="accent6">
                    <a:lumMod val="50000"/>
                  </a:schemeClr>
                </a:solidFill>
                <a:latin typeface="Verdana" pitchFamily="34" charset="0"/>
              </a:rPr>
              <a:t>για έργα Ιδιωτικού Χαρακτήρα</a:t>
            </a:r>
            <a:endParaRPr lang="en-US" altLang="el-GR" sz="2000" b="1" dirty="0" smtClean="0">
              <a:solidFill>
                <a:schemeClr val="accent6">
                  <a:lumMod val="50000"/>
                </a:schemeClr>
              </a:solidFill>
              <a:latin typeface="Verdana" pitchFamily="34" charset="0"/>
            </a:endParaRPr>
          </a:p>
          <a:p>
            <a:pPr marL="914400" eaLnBrk="1" hangingPunct="1">
              <a:lnSpc>
                <a:spcPts val="2400"/>
              </a:lnSpc>
              <a:spcBef>
                <a:spcPts val="600"/>
              </a:spcBef>
              <a:spcAft>
                <a:spcPts val="600"/>
              </a:spcAft>
              <a:buClr>
                <a:srgbClr val="FF0000"/>
              </a:buClr>
              <a:buNone/>
              <a:defRPr/>
            </a:pPr>
            <a:endParaRPr lang="el-GR" altLang="el-GR" sz="2000" b="1" dirty="0" smtClean="0">
              <a:solidFill>
                <a:schemeClr val="accent6">
                  <a:lumMod val="50000"/>
                </a:schemeClr>
              </a:solidFill>
              <a:latin typeface="Verdana" pitchFamily="34" charset="0"/>
            </a:endParaRPr>
          </a:p>
          <a:p>
            <a:pPr marL="1257300" indent="-342900" eaLnBrk="1" hangingPunct="1">
              <a:lnSpc>
                <a:spcPts val="2400"/>
              </a:lnSpc>
              <a:spcBef>
                <a:spcPts val="600"/>
              </a:spcBef>
              <a:spcAft>
                <a:spcPts val="600"/>
              </a:spcAft>
              <a:buClr>
                <a:srgbClr val="FF0000"/>
              </a:buClr>
              <a:buFont typeface="Wingdings" pitchFamily="2" charset="2"/>
              <a:buChar char="Ø"/>
              <a:defRPr/>
            </a:pPr>
            <a:r>
              <a:rPr lang="el-GR" altLang="el-GR" sz="2000" b="1" dirty="0" smtClean="0">
                <a:solidFill>
                  <a:schemeClr val="accent6">
                    <a:lumMod val="75000"/>
                  </a:schemeClr>
                </a:solidFill>
                <a:latin typeface="Verdana" pitchFamily="34" charset="0"/>
              </a:rPr>
              <a:t>έως</a:t>
            </a:r>
            <a:r>
              <a:rPr lang="el-GR" altLang="el-GR" sz="2000" b="1" dirty="0" smtClean="0">
                <a:solidFill>
                  <a:srgbClr val="FF0000"/>
                </a:solidFill>
                <a:latin typeface="Verdana" pitchFamily="34" charset="0"/>
              </a:rPr>
              <a:t>  65%     </a:t>
            </a:r>
            <a:r>
              <a:rPr lang="el-GR" altLang="el-GR" sz="2000" b="1" dirty="0" smtClean="0">
                <a:solidFill>
                  <a:schemeClr val="accent6">
                    <a:lumMod val="50000"/>
                  </a:schemeClr>
                </a:solidFill>
                <a:latin typeface="Verdana" pitchFamily="34" charset="0"/>
              </a:rPr>
              <a:t>για έργα </a:t>
            </a:r>
            <a:r>
              <a:rPr lang="en-US" altLang="el-GR" sz="2000" b="1" dirty="0">
                <a:solidFill>
                  <a:schemeClr val="accent6">
                    <a:lumMod val="50000"/>
                  </a:schemeClr>
                </a:solidFill>
                <a:latin typeface="Verdana" pitchFamily="34" charset="0"/>
              </a:rPr>
              <a:t>De </a:t>
            </a:r>
            <a:r>
              <a:rPr lang="en-US" altLang="el-GR" sz="2000" b="1" dirty="0" err="1">
                <a:solidFill>
                  <a:schemeClr val="accent6">
                    <a:lumMod val="50000"/>
                  </a:schemeClr>
                </a:solidFill>
                <a:latin typeface="Verdana" pitchFamily="34" charset="0"/>
              </a:rPr>
              <a:t>minimis</a:t>
            </a:r>
            <a:endParaRPr lang="en-US" altLang="el-GR" sz="2000" b="1" dirty="0" smtClean="0">
              <a:solidFill>
                <a:schemeClr val="accent6">
                  <a:lumMod val="50000"/>
                </a:schemeClr>
              </a:solidFill>
              <a:latin typeface="Verdana" pitchFamily="34" charset="0"/>
            </a:endParaRPr>
          </a:p>
          <a:p>
            <a:pPr eaLnBrk="1" hangingPunct="1">
              <a:spcBef>
                <a:spcPct val="0"/>
              </a:spcBef>
              <a:buFontTx/>
              <a:buNone/>
              <a:defRPr/>
            </a:pPr>
            <a:r>
              <a:rPr lang="en-US" altLang="el-GR" sz="1800" b="1" i="1" dirty="0" smtClean="0">
                <a:solidFill>
                  <a:schemeClr val="accent2"/>
                </a:solidFill>
                <a:latin typeface="Verdana" pitchFamily="34" charset="0"/>
              </a:rPr>
              <a:t>       </a:t>
            </a:r>
            <a:r>
              <a:rPr lang="el-GR" altLang="el-GR" sz="1800" b="1" i="1" dirty="0" smtClean="0">
                <a:solidFill>
                  <a:schemeClr val="accent2"/>
                </a:solidFill>
                <a:latin typeface="Verdana" pitchFamily="34" charset="0"/>
              </a:rPr>
              <a:t>                     </a:t>
            </a:r>
          </a:p>
          <a:p>
            <a:pPr eaLnBrk="1" hangingPunct="1">
              <a:spcBef>
                <a:spcPct val="0"/>
              </a:spcBef>
              <a:buFontTx/>
              <a:buNone/>
              <a:defRPr/>
            </a:pPr>
            <a:endParaRPr lang="el-GR" altLang="el-GR" sz="1800" b="1" i="1" dirty="0">
              <a:solidFill>
                <a:schemeClr val="accent2"/>
              </a:solidFill>
              <a:latin typeface="Verdana" pitchFamily="34" charset="0"/>
            </a:endParaRPr>
          </a:p>
          <a:p>
            <a:pPr eaLnBrk="1" hangingPunct="1">
              <a:spcBef>
                <a:spcPct val="0"/>
              </a:spcBef>
              <a:buFontTx/>
              <a:buNone/>
              <a:defRPr/>
            </a:pPr>
            <a:endParaRPr lang="el-GR" altLang="el-GR" sz="1800" b="1" i="1" dirty="0" smtClean="0">
              <a:solidFill>
                <a:schemeClr val="accent2"/>
              </a:solidFill>
              <a:latin typeface="Verdana" pitchFamily="34" charset="0"/>
            </a:endParaRPr>
          </a:p>
          <a:p>
            <a:pPr eaLnBrk="1" hangingPunct="1">
              <a:spcBef>
                <a:spcPct val="0"/>
              </a:spcBef>
              <a:buFontTx/>
              <a:buNone/>
              <a:defRPr/>
            </a:pPr>
            <a:endParaRPr lang="el-GR" altLang="el-GR" sz="1800" b="1" i="1" dirty="0">
              <a:solidFill>
                <a:schemeClr val="accent2"/>
              </a:solidFill>
              <a:latin typeface="Verdana" pitchFamily="34" charset="0"/>
            </a:endParaRPr>
          </a:p>
          <a:p>
            <a:pPr eaLnBrk="1" hangingPunct="1">
              <a:spcBef>
                <a:spcPct val="0"/>
              </a:spcBef>
              <a:buFontTx/>
              <a:buNone/>
              <a:defRPr/>
            </a:pPr>
            <a:endParaRPr lang="el-GR" altLang="el-GR" sz="1800" b="1" i="1" dirty="0" smtClean="0">
              <a:solidFill>
                <a:schemeClr val="accent2"/>
              </a:solidFill>
              <a:latin typeface="Verdana" pitchFamily="34" charset="0"/>
            </a:endParaRPr>
          </a:p>
          <a:p>
            <a:pPr eaLnBrk="1" hangingPunct="1">
              <a:spcBef>
                <a:spcPct val="0"/>
              </a:spcBef>
              <a:buFontTx/>
              <a:buNone/>
              <a:defRPr/>
            </a:pPr>
            <a:r>
              <a:rPr lang="el-GR" altLang="el-GR" sz="1800" b="1" i="1" dirty="0" smtClean="0">
                <a:solidFill>
                  <a:schemeClr val="accent2"/>
                </a:solidFill>
                <a:latin typeface="Verdana" pitchFamily="34" charset="0"/>
              </a:rPr>
              <a:t>                      </a:t>
            </a:r>
            <a:r>
              <a:rPr lang="el-GR" altLang="el-GR" sz="2000" b="1" i="1" dirty="0" smtClean="0">
                <a:solidFill>
                  <a:schemeClr val="accent2"/>
                </a:solidFill>
                <a:latin typeface="Verdana" pitchFamily="34" charset="0"/>
              </a:rPr>
              <a:t>                                            </a:t>
            </a:r>
            <a:r>
              <a:rPr lang="en-US" altLang="el-GR" sz="2000" b="1" i="1" u="sng" dirty="0" smtClean="0">
                <a:solidFill>
                  <a:schemeClr val="accent2"/>
                </a:solidFill>
                <a:latin typeface="Verdana" pitchFamily="34" charset="0"/>
              </a:rPr>
              <a:t> </a:t>
            </a:r>
            <a:endParaRPr lang="el-GR" altLang="el-GR" sz="1400" b="1" i="1" u="sng" dirty="0" smtClean="0">
              <a:solidFill>
                <a:schemeClr val="accent2"/>
              </a:solidFill>
              <a:latin typeface="Verdana" pitchFamily="34" charset="0"/>
            </a:endParaRPr>
          </a:p>
          <a:p>
            <a:pPr>
              <a:spcBef>
                <a:spcPct val="0"/>
              </a:spcBef>
              <a:buFontTx/>
              <a:buNone/>
              <a:defRPr/>
            </a:pPr>
            <a:endParaRPr lang="el-GR" altLang="el-GR" sz="2000" dirty="0" smtClean="0">
              <a:latin typeface="Verdana" pitchFamily="34" charset="0"/>
            </a:endParaRPr>
          </a:p>
        </p:txBody>
      </p:sp>
      <p:sp>
        <p:nvSpPr>
          <p:cNvPr id="8" name="Text Box 206"/>
          <p:cNvSpPr txBox="1">
            <a:spLocks noChangeArrowheads="1"/>
          </p:cNvSpPr>
          <p:nvPr/>
        </p:nvSpPr>
        <p:spPr bwMode="auto">
          <a:xfrm>
            <a:off x="899593" y="-3175"/>
            <a:ext cx="6696744" cy="830997"/>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defRPr/>
            </a:pPr>
            <a:r>
              <a:rPr lang="el-GR" altLang="el-GR" sz="2400" dirty="0" smtClean="0"/>
              <a:t>ΥΨΟΣ ΚΑΙ ΠΟΣΟΣΤΑ ΤΩΝ ΕΠΕΝΔΥΤΙΚΩΝ ΣΧΕΔΙΩΝ</a:t>
            </a:r>
            <a:r>
              <a:rPr lang="en-US" altLang="el-GR" sz="2400" dirty="0" smtClean="0"/>
              <a:t> </a:t>
            </a:r>
            <a:endParaRPr lang="el-GR" altLang="el-GR" sz="2400" dirty="0" smtClean="0"/>
          </a:p>
        </p:txBody>
      </p:sp>
      <p:pic>
        <p:nvPicPr>
          <p:cNvPr id="17412"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27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659" y="0"/>
            <a:ext cx="6888683" cy="830997"/>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l-GR" altLang="el-GR" sz="2400" dirty="0" smtClean="0"/>
              <a:t>Τι είναι η </a:t>
            </a:r>
            <a:r>
              <a:rPr lang="el-GR" altLang="el-GR" sz="2400" dirty="0"/>
              <a:t>Πρωτοβουλία Τοπικών </a:t>
            </a:r>
            <a:r>
              <a:rPr lang="el-GR" altLang="el-GR" sz="2400" dirty="0" smtClean="0"/>
              <a:t>Κοινοτήτων (</a:t>
            </a:r>
            <a:r>
              <a:rPr lang="en-US" altLang="el-GR" sz="2400" dirty="0"/>
              <a:t>CLLD</a:t>
            </a:r>
            <a:r>
              <a:rPr lang="en-US" altLang="el-GR" sz="2400" dirty="0" smtClean="0"/>
              <a:t>) </a:t>
            </a:r>
            <a:r>
              <a:rPr lang="el-GR" altLang="el-GR" sz="2400" dirty="0" smtClean="0"/>
              <a:t> </a:t>
            </a:r>
            <a:endParaRPr lang="el-GR" altLang="el-GR" sz="2400" dirty="0"/>
          </a:p>
        </p:txBody>
      </p:sp>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666" y="84142"/>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1"/>
          <p:cNvSpPr>
            <a:spLocks noChangeArrowheads="1"/>
          </p:cNvSpPr>
          <p:nvPr/>
        </p:nvSpPr>
        <p:spPr bwMode="auto">
          <a:xfrm>
            <a:off x="215170" y="1567820"/>
            <a:ext cx="8713661" cy="4426853"/>
          </a:xfrm>
          <a:prstGeom prst="rect">
            <a:avLst/>
          </a:prstGeom>
          <a:noFill/>
          <a:ln w="9525">
            <a:noFill/>
            <a:miter lim="800000"/>
            <a:headEnd/>
            <a:tailEnd/>
          </a:ln>
        </p:spPr>
        <p:txBody>
          <a:bodyPr wrap="square">
            <a:spAutoFit/>
          </a:bodyPr>
          <a:lstStyle/>
          <a:p>
            <a:pPr algn="ctr">
              <a:lnSpc>
                <a:spcPts val="2600"/>
              </a:lnSpc>
            </a:pPr>
            <a:r>
              <a:rPr lang="el-GR" sz="2000" dirty="0">
                <a:solidFill>
                  <a:schemeClr val="accent6">
                    <a:lumMod val="50000"/>
                  </a:schemeClr>
                </a:solidFill>
                <a:latin typeface="Verdana" pitchFamily="34" charset="0"/>
                <a:cs typeface="Tahoma" pitchFamily="34" charset="0"/>
              </a:rPr>
              <a:t>Η Τοπική Ανάπτυξη με Πρωτοβουλία Τοπικών Κοινοτήτων (</a:t>
            </a:r>
            <a:r>
              <a:rPr lang="en-US" sz="2000" dirty="0">
                <a:solidFill>
                  <a:schemeClr val="accent6">
                    <a:lumMod val="50000"/>
                  </a:schemeClr>
                </a:solidFill>
                <a:latin typeface="Verdana" pitchFamily="34" charset="0"/>
                <a:cs typeface="Tahoma" pitchFamily="34" charset="0"/>
              </a:rPr>
              <a:t>CLLD</a:t>
            </a:r>
            <a:r>
              <a:rPr lang="el-GR" sz="2000" dirty="0">
                <a:solidFill>
                  <a:schemeClr val="accent6">
                    <a:lumMod val="50000"/>
                  </a:schemeClr>
                </a:solidFill>
                <a:latin typeface="Verdana" pitchFamily="34" charset="0"/>
                <a:cs typeface="Tahoma" pitchFamily="34" charset="0"/>
              </a:rPr>
              <a:t>), βασισμένη στην προσέγγιση </a:t>
            </a:r>
            <a:r>
              <a:rPr lang="en-US" sz="2000" dirty="0">
                <a:solidFill>
                  <a:schemeClr val="accent6">
                    <a:lumMod val="50000"/>
                  </a:schemeClr>
                </a:solidFill>
                <a:latin typeface="Verdana" pitchFamily="34" charset="0"/>
                <a:cs typeface="Tahoma" pitchFamily="34" charset="0"/>
              </a:rPr>
              <a:t>LEADER</a:t>
            </a:r>
            <a:r>
              <a:rPr lang="el-GR" sz="2000" dirty="0">
                <a:solidFill>
                  <a:schemeClr val="accent6">
                    <a:lumMod val="50000"/>
                  </a:schemeClr>
                </a:solidFill>
                <a:latin typeface="Verdana" pitchFamily="34" charset="0"/>
                <a:cs typeface="Tahoma" pitchFamily="34" charset="0"/>
              </a:rPr>
              <a:t>, είναι μια μέθοδος σχεδιασμού και υλοποίησης τοπικών ολοκληρωμένων αναπτυξιακών στρατηγικών, με τη συμμετοχή των εταίρων σε τοπικό επίπεδο, συμπεριλαμβανομένης της κοινωνίας των πολιτών, των τοπικών οικονομικών και κοινωνικών φορέων, προκειμένου να αντιμετωπισθούν αποτελεσματικά οι οικονομικές, κοινωνικές, περιβαλλοντικές και δημογραφικές προκλήσεις που αντιμετωπίζουν οι αγροτικές περιοχές</a:t>
            </a:r>
            <a:r>
              <a:rPr lang="el-GR" sz="2000" dirty="0" smtClean="0">
                <a:solidFill>
                  <a:schemeClr val="accent6">
                    <a:lumMod val="50000"/>
                  </a:schemeClr>
                </a:solidFill>
                <a:latin typeface="Verdana" pitchFamily="34" charset="0"/>
                <a:cs typeface="Tahoma" pitchFamily="34" charset="0"/>
              </a:rPr>
              <a:t>.</a:t>
            </a:r>
            <a:endParaRPr lang="en-US" sz="2000" dirty="0" smtClean="0">
              <a:solidFill>
                <a:schemeClr val="accent6">
                  <a:lumMod val="50000"/>
                </a:schemeClr>
              </a:solidFill>
              <a:latin typeface="Verdana" pitchFamily="34" charset="0"/>
              <a:cs typeface="Tahoma" pitchFamily="34" charset="0"/>
            </a:endParaRPr>
          </a:p>
          <a:p>
            <a:pPr algn="ctr">
              <a:lnSpc>
                <a:spcPts val="2600"/>
              </a:lnSpc>
            </a:pPr>
            <a:endParaRPr lang="en-US" sz="2000" dirty="0">
              <a:solidFill>
                <a:schemeClr val="accent6">
                  <a:lumMod val="50000"/>
                </a:schemeClr>
              </a:solidFill>
              <a:latin typeface="Verdana" pitchFamily="34" charset="0"/>
              <a:cs typeface="Tahoma" pitchFamily="34" charset="0"/>
            </a:endParaRPr>
          </a:p>
          <a:p>
            <a:pPr algn="just">
              <a:lnSpc>
                <a:spcPts val="2600"/>
              </a:lnSpc>
            </a:pPr>
            <a:endParaRPr lang="en-US" sz="2000" dirty="0">
              <a:solidFill>
                <a:schemeClr val="accent6">
                  <a:lumMod val="50000"/>
                </a:schemeClr>
              </a:solidFill>
              <a:latin typeface="Verdana" pitchFamily="34" charset="0"/>
              <a:cs typeface="Tahoma" pitchFamily="34" charset="0"/>
            </a:endParaRPr>
          </a:p>
          <a:p>
            <a:pPr algn="just">
              <a:lnSpc>
                <a:spcPts val="2600"/>
              </a:lnSpc>
            </a:pPr>
            <a:r>
              <a:rPr lang="el-GR" sz="2000" dirty="0">
                <a:solidFill>
                  <a:schemeClr val="accent6">
                    <a:lumMod val="50000"/>
                  </a:schemeClr>
                </a:solidFill>
                <a:latin typeface="Verdana" pitchFamily="34" charset="0"/>
                <a:cs typeface="Tahoma" pitchFamily="34" charset="0"/>
              </a:rPr>
              <a:t>Συνολικά </a:t>
            </a:r>
            <a:r>
              <a:rPr lang="el-GR" sz="2000" dirty="0" smtClean="0">
                <a:solidFill>
                  <a:schemeClr val="accent6">
                    <a:lumMod val="50000"/>
                  </a:schemeClr>
                </a:solidFill>
                <a:latin typeface="Verdana" pitchFamily="34" charset="0"/>
                <a:cs typeface="Tahoma" pitchFamily="34" charset="0"/>
              </a:rPr>
              <a:t>έχουν επιλεγεί 47 </a:t>
            </a:r>
            <a:r>
              <a:rPr lang="el-GR" sz="2000" dirty="0">
                <a:solidFill>
                  <a:schemeClr val="accent6">
                    <a:lumMod val="50000"/>
                  </a:schemeClr>
                </a:solidFill>
                <a:latin typeface="Verdana" pitchFamily="34" charset="0"/>
                <a:cs typeface="Tahoma" pitchFamily="34" charset="0"/>
              </a:rPr>
              <a:t>περιοχές για την εφαρμογή του παρόντος </a:t>
            </a:r>
            <a:r>
              <a:rPr lang="el-GR" sz="2000" dirty="0" smtClean="0">
                <a:solidFill>
                  <a:schemeClr val="accent6">
                    <a:lumMod val="50000"/>
                  </a:schemeClr>
                </a:solidFill>
                <a:latin typeface="Verdana" pitchFamily="34" charset="0"/>
                <a:cs typeface="Tahoma" pitchFamily="34" charset="0"/>
              </a:rPr>
              <a:t>μέτρου. </a:t>
            </a:r>
            <a:endParaRPr lang="el-GR" sz="2000" dirty="0">
              <a:solidFill>
                <a:schemeClr val="accent6">
                  <a:lumMod val="50000"/>
                </a:schemeClr>
              </a:solidFill>
              <a:latin typeface="Verdana" pitchFamily="34" charset="0"/>
              <a:cs typeface="Tahoma"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7"/>
          <p:cNvSpPr>
            <a:spLocks noChangeArrowheads="1"/>
          </p:cNvSpPr>
          <p:nvPr/>
        </p:nvSpPr>
        <p:spPr bwMode="auto">
          <a:xfrm>
            <a:off x="233797" y="1714158"/>
            <a:ext cx="8713788" cy="4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264"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6213" eaLnBrk="1" hangingPunct="1">
              <a:spcBef>
                <a:spcPct val="0"/>
              </a:spcBef>
              <a:buFontTx/>
              <a:buNone/>
              <a:defRPr/>
            </a:pPr>
            <a:r>
              <a:rPr lang="el-GR" altLang="el-GR" sz="2000" b="1" i="1" u="sng" dirty="0" smtClean="0">
                <a:solidFill>
                  <a:schemeClr val="accent6">
                    <a:lumMod val="50000"/>
                  </a:schemeClr>
                </a:solidFill>
                <a:latin typeface="Verdana" pitchFamily="34" charset="0"/>
              </a:rPr>
              <a:t>Ημερομηνία Έναρξης υποβολής επενδυτικών σχεδίων:</a:t>
            </a:r>
            <a:r>
              <a:rPr lang="el-GR" altLang="el-GR" sz="2000" b="1" i="1" dirty="0" smtClean="0">
                <a:solidFill>
                  <a:schemeClr val="accent6">
                    <a:lumMod val="50000"/>
                  </a:schemeClr>
                </a:solidFill>
                <a:latin typeface="Verdana" pitchFamily="34" charset="0"/>
              </a:rPr>
              <a:t> </a:t>
            </a:r>
            <a:r>
              <a:rPr lang="en-US" altLang="el-GR" sz="2000" b="1" i="1" dirty="0" smtClean="0">
                <a:solidFill>
                  <a:schemeClr val="accent6">
                    <a:lumMod val="50000"/>
                  </a:schemeClr>
                </a:solidFill>
                <a:latin typeface="Verdana" pitchFamily="34" charset="0"/>
              </a:rPr>
              <a:t>    </a:t>
            </a:r>
          </a:p>
          <a:p>
            <a:pPr marL="176213" eaLnBrk="1" hangingPunct="1">
              <a:spcBef>
                <a:spcPct val="0"/>
              </a:spcBef>
              <a:buFontTx/>
              <a:buNone/>
              <a:defRPr/>
            </a:pPr>
            <a:r>
              <a:rPr lang="en-US" altLang="el-GR" sz="2000" b="1" i="1" dirty="0" smtClean="0">
                <a:solidFill>
                  <a:schemeClr val="accent6">
                    <a:lumMod val="50000"/>
                  </a:schemeClr>
                </a:solidFill>
                <a:latin typeface="Verdana" pitchFamily="34" charset="0"/>
              </a:rPr>
              <a:t> </a:t>
            </a:r>
            <a:r>
              <a:rPr lang="el-GR" altLang="el-GR" sz="2000" b="1" i="1" dirty="0" smtClean="0">
                <a:solidFill>
                  <a:schemeClr val="accent6">
                    <a:lumMod val="50000"/>
                  </a:schemeClr>
                </a:solidFill>
                <a:latin typeface="Verdana" pitchFamily="34" charset="0"/>
              </a:rPr>
              <a:t> </a:t>
            </a:r>
            <a:endParaRPr lang="en-US" altLang="el-GR" sz="2000" b="1" i="1" dirty="0" smtClean="0">
              <a:solidFill>
                <a:schemeClr val="accent6">
                  <a:lumMod val="50000"/>
                </a:schemeClr>
              </a:solidFill>
              <a:latin typeface="Verdana" pitchFamily="34" charset="0"/>
            </a:endParaRPr>
          </a:p>
          <a:p>
            <a:pPr marL="519113" indent="-342900" eaLnBrk="1" hangingPunct="1">
              <a:spcBef>
                <a:spcPct val="0"/>
              </a:spcBef>
              <a:buFont typeface="Wingdings" panose="05000000000000000000" pitchFamily="2" charset="2"/>
              <a:buChar char="Ø"/>
              <a:defRPr/>
            </a:pPr>
            <a:r>
              <a:rPr lang="el-GR" altLang="el-GR" sz="2000" b="1" i="1" dirty="0" smtClean="0">
                <a:solidFill>
                  <a:srgbClr val="FF0000"/>
                </a:solidFill>
                <a:latin typeface="Verdana" pitchFamily="34" charset="0"/>
              </a:rPr>
              <a:t>6-5-2019, ημέρα Δευτέρα και ώρα 1</a:t>
            </a:r>
            <a:r>
              <a:rPr lang="en-US" altLang="el-GR" sz="2000" b="1" i="1" dirty="0" smtClean="0">
                <a:solidFill>
                  <a:srgbClr val="FF0000"/>
                </a:solidFill>
                <a:latin typeface="Verdana" pitchFamily="34" charset="0"/>
              </a:rPr>
              <a:t>3:00</a:t>
            </a:r>
          </a:p>
          <a:p>
            <a:pPr marL="519113" indent="-342900" eaLnBrk="1" hangingPunct="1">
              <a:spcBef>
                <a:spcPct val="0"/>
              </a:spcBef>
              <a:buFont typeface="Wingdings" panose="05000000000000000000" pitchFamily="2" charset="2"/>
              <a:buChar char="Ø"/>
              <a:defRPr/>
            </a:pPr>
            <a:endParaRPr lang="en-US" altLang="el-GR" sz="2000" b="1" i="1" u="sng" dirty="0">
              <a:solidFill>
                <a:srgbClr val="FF0000"/>
              </a:solidFill>
              <a:latin typeface="Verdana" pitchFamily="34" charset="0"/>
            </a:endParaRPr>
          </a:p>
          <a:p>
            <a:pPr marL="176213" eaLnBrk="1" hangingPunct="1">
              <a:spcBef>
                <a:spcPct val="0"/>
              </a:spcBef>
              <a:buNone/>
              <a:defRPr/>
            </a:pPr>
            <a:endParaRPr lang="en-US" altLang="el-GR" sz="2000" b="1" i="1" u="sng" dirty="0" smtClean="0">
              <a:solidFill>
                <a:srgbClr val="FF0000"/>
              </a:solidFill>
              <a:latin typeface="Verdana" pitchFamily="34" charset="0"/>
            </a:endParaRPr>
          </a:p>
          <a:p>
            <a:pPr marL="176213" eaLnBrk="1" hangingPunct="1">
              <a:spcBef>
                <a:spcPct val="0"/>
              </a:spcBef>
              <a:buNone/>
              <a:defRPr/>
            </a:pPr>
            <a:endParaRPr lang="el-GR" altLang="el-GR" sz="2000" b="1" i="1" u="sng" dirty="0" smtClean="0">
              <a:solidFill>
                <a:srgbClr val="FF0000"/>
              </a:solidFill>
              <a:latin typeface="Verdana" pitchFamily="34" charset="0"/>
            </a:endParaRPr>
          </a:p>
          <a:p>
            <a:pPr marL="176213" eaLnBrk="1" hangingPunct="1">
              <a:spcBef>
                <a:spcPct val="0"/>
              </a:spcBef>
              <a:buFontTx/>
              <a:buNone/>
              <a:defRPr/>
            </a:pPr>
            <a:r>
              <a:rPr lang="el-GR" altLang="el-GR" sz="2000" b="1" i="1" u="sng" dirty="0" smtClean="0">
                <a:solidFill>
                  <a:schemeClr val="accent6">
                    <a:lumMod val="50000"/>
                  </a:schemeClr>
                </a:solidFill>
                <a:latin typeface="Verdana" pitchFamily="34" charset="0"/>
              </a:rPr>
              <a:t>Καταληκτική ημερομηνία υποβολής </a:t>
            </a:r>
            <a:r>
              <a:rPr lang="el-GR" altLang="el-GR" sz="2000" b="1" i="1" u="sng" dirty="0">
                <a:solidFill>
                  <a:schemeClr val="accent6">
                    <a:lumMod val="50000"/>
                  </a:schemeClr>
                </a:solidFill>
                <a:latin typeface="Verdana" pitchFamily="34" charset="0"/>
              </a:rPr>
              <a:t>επενδυτικών σχεδίων:</a:t>
            </a:r>
            <a:r>
              <a:rPr lang="el-GR" altLang="el-GR" sz="2000" b="1" i="1" dirty="0">
                <a:solidFill>
                  <a:schemeClr val="accent6">
                    <a:lumMod val="50000"/>
                  </a:schemeClr>
                </a:solidFill>
                <a:latin typeface="Verdana" pitchFamily="34" charset="0"/>
              </a:rPr>
              <a:t> </a:t>
            </a:r>
            <a:r>
              <a:rPr lang="en-US" altLang="el-GR" sz="2000" b="1" i="1" dirty="0">
                <a:solidFill>
                  <a:schemeClr val="accent6">
                    <a:lumMod val="50000"/>
                  </a:schemeClr>
                </a:solidFill>
                <a:latin typeface="Verdana" pitchFamily="34" charset="0"/>
              </a:rPr>
              <a:t>    </a:t>
            </a:r>
          </a:p>
          <a:p>
            <a:pPr marL="176213" eaLnBrk="1" hangingPunct="1">
              <a:spcBef>
                <a:spcPct val="0"/>
              </a:spcBef>
              <a:buFontTx/>
              <a:buNone/>
              <a:defRPr/>
            </a:pPr>
            <a:r>
              <a:rPr lang="en-US" altLang="el-GR" sz="2000" b="1" i="1" dirty="0">
                <a:solidFill>
                  <a:schemeClr val="accent6">
                    <a:lumMod val="50000"/>
                  </a:schemeClr>
                </a:solidFill>
                <a:latin typeface="Verdana" pitchFamily="34" charset="0"/>
              </a:rPr>
              <a:t> </a:t>
            </a:r>
            <a:r>
              <a:rPr lang="el-GR" altLang="el-GR" sz="2000" b="1" i="1" dirty="0">
                <a:solidFill>
                  <a:schemeClr val="accent6">
                    <a:lumMod val="50000"/>
                  </a:schemeClr>
                </a:solidFill>
                <a:latin typeface="Verdana" pitchFamily="34" charset="0"/>
              </a:rPr>
              <a:t> </a:t>
            </a:r>
            <a:endParaRPr lang="en-US" altLang="el-GR" sz="2000" b="1" i="1" dirty="0">
              <a:solidFill>
                <a:schemeClr val="accent6">
                  <a:lumMod val="50000"/>
                </a:schemeClr>
              </a:solidFill>
              <a:latin typeface="Verdana" pitchFamily="34" charset="0"/>
            </a:endParaRPr>
          </a:p>
          <a:p>
            <a:pPr marL="519113" indent="-342900" eaLnBrk="1" hangingPunct="1">
              <a:spcBef>
                <a:spcPct val="0"/>
              </a:spcBef>
              <a:buFont typeface="Wingdings" panose="05000000000000000000" pitchFamily="2" charset="2"/>
              <a:buChar char="Ø"/>
              <a:defRPr/>
            </a:pPr>
            <a:r>
              <a:rPr lang="el-GR" altLang="el-GR" sz="2000" b="1" i="1" dirty="0" smtClean="0">
                <a:solidFill>
                  <a:srgbClr val="FF0000"/>
                </a:solidFill>
                <a:latin typeface="Verdana" pitchFamily="34" charset="0"/>
              </a:rPr>
              <a:t>5-8-2019</a:t>
            </a:r>
            <a:r>
              <a:rPr lang="el-GR" altLang="el-GR" sz="2000" b="1" i="1" dirty="0">
                <a:solidFill>
                  <a:srgbClr val="FF0000"/>
                </a:solidFill>
                <a:latin typeface="Verdana" pitchFamily="34" charset="0"/>
              </a:rPr>
              <a:t>, ημέρα Δευτέρα και ώρα </a:t>
            </a:r>
            <a:r>
              <a:rPr lang="el-GR" altLang="el-GR" sz="2000" b="1" i="1" dirty="0" smtClean="0">
                <a:solidFill>
                  <a:srgbClr val="FF0000"/>
                </a:solidFill>
                <a:latin typeface="Verdana" pitchFamily="34" charset="0"/>
              </a:rPr>
              <a:t>15</a:t>
            </a:r>
            <a:r>
              <a:rPr lang="en-US" altLang="el-GR" sz="2000" b="1" i="1" dirty="0" smtClean="0">
                <a:solidFill>
                  <a:srgbClr val="FF0000"/>
                </a:solidFill>
                <a:latin typeface="Verdana" pitchFamily="34" charset="0"/>
              </a:rPr>
              <a:t>:00</a:t>
            </a:r>
            <a:endParaRPr lang="el-GR" altLang="el-GR" sz="2000" b="1" i="1" u="sng" dirty="0">
              <a:solidFill>
                <a:srgbClr val="FF0000"/>
              </a:solidFill>
              <a:latin typeface="Verdana" pitchFamily="34" charset="0"/>
            </a:endParaRPr>
          </a:p>
          <a:p>
            <a:pPr marL="176213" eaLnBrk="1" hangingPunct="1">
              <a:spcBef>
                <a:spcPct val="0"/>
              </a:spcBef>
              <a:buFontTx/>
              <a:buNone/>
              <a:defRPr/>
            </a:pPr>
            <a:endParaRPr lang="el-GR" altLang="el-GR" sz="2000" b="1" i="1" u="sng" dirty="0" smtClean="0">
              <a:solidFill>
                <a:srgbClr val="DE0000"/>
              </a:solidFill>
              <a:latin typeface="Verdana" pitchFamily="34" charset="0"/>
            </a:endParaRPr>
          </a:p>
          <a:p>
            <a:pPr marL="176213" eaLnBrk="1" hangingPunct="1">
              <a:spcBef>
                <a:spcPct val="0"/>
              </a:spcBef>
              <a:buFontTx/>
              <a:buNone/>
              <a:defRPr/>
            </a:pPr>
            <a:endParaRPr lang="en-US" altLang="el-GR" sz="2000" b="1" i="1" u="sng" dirty="0" smtClean="0">
              <a:solidFill>
                <a:srgbClr val="DE0000"/>
              </a:solidFill>
              <a:latin typeface="Verdana" pitchFamily="34" charset="0"/>
            </a:endParaRPr>
          </a:p>
          <a:p>
            <a:pPr marL="176213" eaLnBrk="1" hangingPunct="1">
              <a:spcBef>
                <a:spcPct val="0"/>
              </a:spcBef>
              <a:buFontTx/>
              <a:buNone/>
              <a:defRPr/>
            </a:pPr>
            <a:endParaRPr lang="el-GR" altLang="el-GR" sz="2000" b="1" i="1" u="sng" dirty="0" smtClean="0">
              <a:solidFill>
                <a:srgbClr val="DE0000"/>
              </a:solidFill>
              <a:latin typeface="Verdana" pitchFamily="34" charset="0"/>
            </a:endParaRPr>
          </a:p>
          <a:p>
            <a:pPr eaLnBrk="1" hangingPunct="1">
              <a:spcBef>
                <a:spcPct val="0"/>
              </a:spcBef>
              <a:buFontTx/>
              <a:buNone/>
              <a:defRPr/>
            </a:pPr>
            <a:r>
              <a:rPr lang="en-US" altLang="el-GR" sz="1800" b="1" i="1" dirty="0" smtClean="0">
                <a:solidFill>
                  <a:schemeClr val="accent2"/>
                </a:solidFill>
                <a:latin typeface="Verdana" pitchFamily="34" charset="0"/>
              </a:rPr>
              <a:t>       </a:t>
            </a:r>
            <a:r>
              <a:rPr lang="el-GR" altLang="el-GR" sz="1800" b="1" i="1" dirty="0" smtClean="0">
                <a:solidFill>
                  <a:schemeClr val="accent2"/>
                </a:solidFill>
                <a:latin typeface="Verdana" pitchFamily="34" charset="0"/>
              </a:rPr>
              <a:t>                                  </a:t>
            </a:r>
            <a:r>
              <a:rPr lang="el-GR" altLang="el-GR" sz="2000" b="1" i="1" dirty="0" smtClean="0">
                <a:solidFill>
                  <a:schemeClr val="accent2"/>
                </a:solidFill>
                <a:latin typeface="Verdana" pitchFamily="34" charset="0"/>
              </a:rPr>
              <a:t>                                            </a:t>
            </a:r>
            <a:r>
              <a:rPr lang="en-US" altLang="el-GR" sz="2000" b="1" i="1" u="sng" dirty="0" smtClean="0">
                <a:solidFill>
                  <a:schemeClr val="accent2"/>
                </a:solidFill>
                <a:latin typeface="Verdana" pitchFamily="34" charset="0"/>
              </a:rPr>
              <a:t> </a:t>
            </a:r>
            <a:endParaRPr lang="el-GR" altLang="el-GR" sz="1400" b="1" i="1" u="sng" dirty="0" smtClean="0">
              <a:solidFill>
                <a:schemeClr val="accent2"/>
              </a:solidFill>
              <a:latin typeface="Verdana" pitchFamily="34" charset="0"/>
            </a:endParaRPr>
          </a:p>
          <a:p>
            <a:pPr>
              <a:spcBef>
                <a:spcPct val="0"/>
              </a:spcBef>
              <a:buFontTx/>
              <a:buNone/>
              <a:defRPr/>
            </a:pPr>
            <a:endParaRPr lang="el-GR" altLang="el-GR" sz="2000" dirty="0" smtClean="0">
              <a:latin typeface="Verdana" pitchFamily="34" charset="0"/>
            </a:endParaRPr>
          </a:p>
        </p:txBody>
      </p:sp>
      <p:sp>
        <p:nvSpPr>
          <p:cNvPr id="8" name="Text Box 206"/>
          <p:cNvSpPr txBox="1">
            <a:spLocks noChangeArrowheads="1"/>
          </p:cNvSpPr>
          <p:nvPr/>
        </p:nvSpPr>
        <p:spPr bwMode="auto">
          <a:xfrm>
            <a:off x="1044577" y="-3175"/>
            <a:ext cx="6551759" cy="830997"/>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defRPr/>
            </a:pPr>
            <a:r>
              <a:rPr lang="el-GR" altLang="el-GR" sz="2400" dirty="0" smtClean="0"/>
              <a:t>ΧΡΟΝΟΔΙΑΓΡΑΜΜΑ ΥΠΟΒΟΛΗΣ ΑΙΤΗΣΕΩΝ ΕΠΕΝΔΥΤΙΚΩΝ ΣΧΕΔΙΩΝ</a:t>
            </a:r>
            <a:r>
              <a:rPr lang="en-US" altLang="el-GR" sz="2400" dirty="0" smtClean="0"/>
              <a:t> </a:t>
            </a:r>
            <a:endParaRPr lang="el-GR" altLang="el-GR" sz="2400" dirty="0" smtClean="0"/>
          </a:p>
        </p:txBody>
      </p:sp>
      <p:pic>
        <p:nvPicPr>
          <p:cNvPr id="17412"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9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7"/>
          <p:cNvSpPr>
            <a:spLocks noChangeArrowheads="1"/>
          </p:cNvSpPr>
          <p:nvPr/>
        </p:nvSpPr>
        <p:spPr bwMode="auto">
          <a:xfrm>
            <a:off x="233797" y="944720"/>
            <a:ext cx="8713788"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264"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76213" eaLnBrk="1" hangingPunct="1">
              <a:spcBef>
                <a:spcPct val="0"/>
              </a:spcBef>
              <a:buNone/>
              <a:defRPr/>
            </a:pPr>
            <a:endParaRPr lang="el-GR" altLang="el-GR" sz="2000" dirty="0" smtClean="0">
              <a:solidFill>
                <a:srgbClr val="DE0000"/>
              </a:solidFill>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Καταχωρήσεις στον έντυπο τύπο</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Καταχωρήσεις στον ηλεκτρονικό τύπο (</a:t>
            </a:r>
            <a:r>
              <a:rPr lang="en-US" altLang="el-GR" sz="2000" b="1" dirty="0" smtClean="0">
                <a:latin typeface="Verdana" pitchFamily="34" charset="0"/>
              </a:rPr>
              <a:t>site </a:t>
            </a:r>
            <a:r>
              <a:rPr lang="el-GR" altLang="el-GR" sz="2000" b="1" dirty="0" err="1" smtClean="0">
                <a:latin typeface="Verdana" pitchFamily="34" charset="0"/>
              </a:rPr>
              <a:t>κ.α</a:t>
            </a:r>
            <a:r>
              <a:rPr lang="en-US" altLang="el-GR" sz="2000" b="1" dirty="0" smtClean="0">
                <a:latin typeface="Verdana" pitchFamily="34" charset="0"/>
              </a:rPr>
              <a:t>.</a:t>
            </a:r>
            <a:r>
              <a:rPr lang="el-GR" altLang="el-GR" sz="2000" b="1" dirty="0" smtClean="0">
                <a:latin typeface="Verdana" pitchFamily="34" charset="0"/>
              </a:rPr>
              <a:t>)</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Παραγωγή και εκτύπωση ενημερωτικής αφίσας</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a:latin typeface="Verdana" pitchFamily="34" charset="0"/>
              </a:rPr>
              <a:t>Παραγωγή και εκτύπωση </a:t>
            </a:r>
            <a:r>
              <a:rPr lang="el-GR" altLang="el-GR" sz="2000" b="1" dirty="0" smtClean="0">
                <a:latin typeface="Verdana" pitchFamily="34" charset="0"/>
              </a:rPr>
              <a:t>ενημερωτικού εντύπου</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Προβολή τηλεοπτικού Σποτ</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Διοργάνωση ημερίδων παρουσίασης της πρόσκλησης στις έδρες των Δήμων της Περιοχής Παρέμβασης</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Ενημερωτικές συναντήσεις με φορείς της περιοχής</a:t>
            </a:r>
          </a:p>
          <a:p>
            <a:pPr marL="519113" indent="-342900" eaLnBrk="1" hangingPunct="1">
              <a:spcBef>
                <a:spcPct val="0"/>
              </a:spcBef>
              <a:buFont typeface="Wingdings" panose="05000000000000000000" pitchFamily="2" charset="2"/>
              <a:buChar char="ü"/>
              <a:defRPr/>
            </a:pPr>
            <a:endParaRPr lang="el-GR" altLang="el-GR" sz="2000" b="1" dirty="0" smtClean="0">
              <a:latin typeface="Verdana" pitchFamily="34" charset="0"/>
            </a:endParaRPr>
          </a:p>
          <a:p>
            <a:pPr marL="519113" indent="-342900" eaLnBrk="1" hangingPunct="1">
              <a:spcBef>
                <a:spcPct val="0"/>
              </a:spcBef>
              <a:buFont typeface="Wingdings" panose="05000000000000000000" pitchFamily="2" charset="2"/>
              <a:buChar char="ü"/>
              <a:defRPr/>
            </a:pPr>
            <a:r>
              <a:rPr lang="el-GR" altLang="el-GR" sz="2000" b="1" dirty="0" smtClean="0">
                <a:latin typeface="Verdana" pitchFamily="34" charset="0"/>
              </a:rPr>
              <a:t>Επιμόρφωση μελετητών για την κατάρτιση επενδυτικών σχεδίων</a:t>
            </a:r>
            <a:r>
              <a:rPr lang="el-GR" altLang="el-GR" sz="1800" b="1" i="1" dirty="0" smtClean="0">
                <a:latin typeface="Verdana" pitchFamily="34" charset="0"/>
              </a:rPr>
              <a:t>                 </a:t>
            </a:r>
            <a:r>
              <a:rPr lang="el-GR" altLang="el-GR" sz="1800" b="1" i="1" dirty="0" smtClean="0">
                <a:solidFill>
                  <a:schemeClr val="accent2"/>
                </a:solidFill>
                <a:latin typeface="Verdana" pitchFamily="34" charset="0"/>
              </a:rPr>
              <a:t>             </a:t>
            </a:r>
            <a:r>
              <a:rPr lang="el-GR" altLang="el-GR" sz="2000" b="1" i="1" dirty="0" smtClean="0">
                <a:solidFill>
                  <a:schemeClr val="accent2"/>
                </a:solidFill>
                <a:latin typeface="Verdana" pitchFamily="34" charset="0"/>
              </a:rPr>
              <a:t>                                            </a:t>
            </a:r>
            <a:r>
              <a:rPr lang="en-US" altLang="el-GR" sz="2000" b="1" i="1" u="sng" dirty="0" smtClean="0">
                <a:solidFill>
                  <a:schemeClr val="accent2"/>
                </a:solidFill>
                <a:latin typeface="Verdana" pitchFamily="34" charset="0"/>
              </a:rPr>
              <a:t> </a:t>
            </a:r>
            <a:endParaRPr lang="el-GR" altLang="el-GR" sz="1400" b="1" i="1" u="sng" dirty="0" smtClean="0">
              <a:solidFill>
                <a:schemeClr val="accent2"/>
              </a:solidFill>
              <a:latin typeface="Verdana" pitchFamily="34" charset="0"/>
            </a:endParaRPr>
          </a:p>
          <a:p>
            <a:pPr>
              <a:spcBef>
                <a:spcPct val="0"/>
              </a:spcBef>
              <a:buFontTx/>
              <a:buNone/>
              <a:defRPr/>
            </a:pPr>
            <a:endParaRPr lang="el-GR" altLang="el-GR" sz="2000" b="1" dirty="0" smtClean="0">
              <a:latin typeface="Verdana" pitchFamily="34" charset="0"/>
            </a:endParaRPr>
          </a:p>
        </p:txBody>
      </p:sp>
      <p:sp>
        <p:nvSpPr>
          <p:cNvPr id="8" name="Text Box 206"/>
          <p:cNvSpPr txBox="1">
            <a:spLocks noChangeArrowheads="1"/>
          </p:cNvSpPr>
          <p:nvPr/>
        </p:nvSpPr>
        <p:spPr bwMode="auto">
          <a:xfrm>
            <a:off x="1044577" y="-3175"/>
            <a:ext cx="6551759" cy="769441"/>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defRPr/>
            </a:pPr>
            <a:r>
              <a:rPr lang="el-GR" altLang="el-GR" sz="2400" dirty="0" smtClean="0"/>
              <a:t>ΔΗΜΟΣΙΟΠΟΙΗΣΗ</a:t>
            </a:r>
            <a:r>
              <a:rPr lang="el-GR" altLang="el-GR" dirty="0" smtClean="0"/>
              <a:t> </a:t>
            </a:r>
            <a:r>
              <a:rPr lang="el-GR" altLang="el-GR" sz="2400" dirty="0" smtClean="0"/>
              <a:t>ΤΗΣ</a:t>
            </a:r>
            <a:r>
              <a:rPr lang="el-GR" altLang="el-GR" dirty="0" smtClean="0"/>
              <a:t> </a:t>
            </a:r>
            <a:r>
              <a:rPr lang="el-GR" altLang="el-GR" sz="2400" dirty="0" smtClean="0"/>
              <a:t>ΠΡΟΣΚΛΗΣΗΣ</a:t>
            </a:r>
          </a:p>
          <a:p>
            <a:pPr>
              <a:defRPr/>
            </a:pPr>
            <a:endParaRPr lang="el-GR" altLang="el-GR" dirty="0" smtClean="0"/>
          </a:p>
        </p:txBody>
      </p:sp>
      <p:pic>
        <p:nvPicPr>
          <p:cNvPr id="17412"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1" descr="trihonida_transparent_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427" y="1844679"/>
            <a:ext cx="28511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2195513" y="222254"/>
            <a:ext cx="4752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lang="el-GR" altLang="el-GR" sz="2000" b="1" dirty="0" smtClean="0">
                <a:solidFill>
                  <a:schemeClr val="accent6">
                    <a:lumMod val="50000"/>
                  </a:schemeClr>
                </a:solidFill>
                <a:latin typeface="Tahoma" pitchFamily="34" charset="0"/>
              </a:rPr>
              <a:t>ΟΜΑΔΑ ΤΟΠΙΚΗΣ ΔΡΑΣΗΣ</a:t>
            </a:r>
            <a:r>
              <a:rPr lang="el-GR" altLang="el-GR" sz="2400" dirty="0" smtClean="0">
                <a:solidFill>
                  <a:schemeClr val="accent6">
                    <a:lumMod val="50000"/>
                  </a:schemeClr>
                </a:solidFill>
                <a:latin typeface="Tahoma" pitchFamily="34" charset="0"/>
              </a:rPr>
              <a:t> </a:t>
            </a:r>
            <a:endParaRPr lang="el-GR" altLang="el-GR" sz="1600" b="1" dirty="0" smtClean="0">
              <a:solidFill>
                <a:schemeClr val="accent6">
                  <a:lumMod val="50000"/>
                </a:schemeClr>
              </a:solidFill>
              <a:latin typeface="Tahoma" pitchFamily="34" charset="0"/>
            </a:endParaRPr>
          </a:p>
        </p:txBody>
      </p:sp>
      <p:sp>
        <p:nvSpPr>
          <p:cNvPr id="20484" name="Rectangle 4"/>
          <p:cNvSpPr>
            <a:spLocks noChangeArrowheads="1"/>
          </p:cNvSpPr>
          <p:nvPr/>
        </p:nvSpPr>
        <p:spPr bwMode="auto">
          <a:xfrm>
            <a:off x="1944688" y="666753"/>
            <a:ext cx="52562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eaLnBrk="1" hangingPunct="1">
              <a:spcBef>
                <a:spcPct val="0"/>
              </a:spcBef>
              <a:buClrTx/>
              <a:buSzTx/>
              <a:buFontTx/>
              <a:buNone/>
            </a:pPr>
            <a:r>
              <a:rPr lang="el-GR" altLang="el-GR" sz="2400" b="1" dirty="0">
                <a:solidFill>
                  <a:srgbClr val="00B050"/>
                </a:solidFill>
                <a:latin typeface="Tahoma" pitchFamily="34" charset="0"/>
                <a:cs typeface="Tahoma" pitchFamily="34" charset="0"/>
              </a:rPr>
              <a:t>ΤΡΙΧΩΝΙΔΑ  Α.Ε </a:t>
            </a:r>
          </a:p>
          <a:p>
            <a:pPr algn="ctr" eaLnBrk="1" hangingPunct="1">
              <a:spcBef>
                <a:spcPct val="0"/>
              </a:spcBef>
              <a:buClrTx/>
              <a:buSzTx/>
              <a:buFontTx/>
              <a:buNone/>
            </a:pPr>
            <a:r>
              <a:rPr lang="el-GR" altLang="el-GR" sz="1800" b="1" dirty="0">
                <a:solidFill>
                  <a:srgbClr val="603B14"/>
                </a:solidFill>
                <a:latin typeface="Tahoma" pitchFamily="34" charset="0"/>
                <a:cs typeface="Tahoma" pitchFamily="34" charset="0"/>
              </a:rPr>
              <a:t>ΑΝΑΠΤΥΞΙΑΚΗ ΑΝΩΝΥΜΗ ΕΤΑΙΡΕΙΑ Ο.Τ.Α</a:t>
            </a:r>
            <a:r>
              <a:rPr lang="el-GR" altLang="el-GR" sz="1800" b="1" dirty="0">
                <a:solidFill>
                  <a:schemeClr val="accent2"/>
                </a:solidFill>
                <a:latin typeface="Arial" charset="0"/>
              </a:rPr>
              <a:t>.</a:t>
            </a:r>
          </a:p>
        </p:txBody>
      </p:sp>
      <p:sp>
        <p:nvSpPr>
          <p:cNvPr id="5" name="Rectangle 2"/>
          <p:cNvSpPr txBox="1">
            <a:spLocks noChangeArrowheads="1"/>
          </p:cNvSpPr>
          <p:nvPr/>
        </p:nvSpPr>
        <p:spPr>
          <a:xfrm>
            <a:off x="352103" y="5445224"/>
            <a:ext cx="8540377" cy="792088"/>
          </a:xfrm>
          <a:prstGeom prst="rect">
            <a:avLst/>
          </a:prstGeom>
          <a:solidFill>
            <a:schemeClr val="accent1">
              <a:lumMod val="60000"/>
              <a:lumOff val="40000"/>
            </a:schemeClr>
          </a:solidFill>
        </p:spPr>
        <p:txBody>
          <a:bodyPr vert="horz" anchor="b">
            <a:normAutofit/>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l-GR" b="1" cap="none"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rPr>
              <a:t>Ευχαριστούμε για την προσοχή σας!!!</a:t>
            </a:r>
            <a:endParaRPr lang="en-US" b="1" cap="none" dirty="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1"/>
          <p:cNvSpPr>
            <a:spLocks noChangeArrowheads="1"/>
          </p:cNvSpPr>
          <p:nvPr/>
        </p:nvSpPr>
        <p:spPr bwMode="auto">
          <a:xfrm>
            <a:off x="395536" y="1609725"/>
            <a:ext cx="8424936" cy="3400931"/>
          </a:xfrm>
          <a:prstGeom prst="rect">
            <a:avLst/>
          </a:prstGeom>
          <a:noFill/>
          <a:ln w="9525">
            <a:noFill/>
            <a:miter lim="800000"/>
            <a:headEnd/>
            <a:tailEnd/>
          </a:ln>
        </p:spPr>
        <p:txBody>
          <a:bodyPr wrap="square">
            <a:spAutoFit/>
          </a:bodyPr>
          <a:lstStyle/>
          <a:p>
            <a:pPr algn="just" eaLnBrk="0" hangingPunct="0">
              <a:lnSpc>
                <a:spcPts val="2400"/>
              </a:lnSpc>
              <a:spcBef>
                <a:spcPts val="600"/>
              </a:spcBef>
              <a:spcAft>
                <a:spcPts val="600"/>
              </a:spcAft>
              <a:buFont typeface="Wingdings 3" pitchFamily="18" charset="2"/>
              <a:buNone/>
            </a:pPr>
            <a:r>
              <a:rPr lang="el-GR" sz="2000" dirty="0" smtClean="0">
                <a:solidFill>
                  <a:schemeClr val="accent6">
                    <a:lumMod val="50000"/>
                  </a:schemeClr>
                </a:solidFill>
                <a:latin typeface="Verdana" pitchFamily="34" charset="0"/>
                <a:cs typeface="Arial" charset="0"/>
              </a:rPr>
              <a:t>Η Ο.Τ.Δ.</a:t>
            </a:r>
            <a:r>
              <a:rPr lang="en-US" sz="2000" dirty="0" smtClean="0">
                <a:solidFill>
                  <a:schemeClr val="accent6">
                    <a:lumMod val="50000"/>
                  </a:schemeClr>
                </a:solidFill>
                <a:latin typeface="Verdana" pitchFamily="34" charset="0"/>
                <a:cs typeface="Arial" charset="0"/>
              </a:rPr>
              <a:t> </a:t>
            </a:r>
            <a:r>
              <a:rPr lang="el-GR" sz="2000" dirty="0" smtClean="0">
                <a:solidFill>
                  <a:schemeClr val="accent6">
                    <a:lumMod val="50000"/>
                  </a:schemeClr>
                </a:solidFill>
                <a:latin typeface="Verdana" pitchFamily="34" charset="0"/>
                <a:cs typeface="Arial" charset="0"/>
              </a:rPr>
              <a:t>Τριχωνίδα Α.Ε.</a:t>
            </a:r>
            <a:r>
              <a:rPr lang="en-US" sz="2000" dirty="0" smtClean="0">
                <a:solidFill>
                  <a:schemeClr val="accent6">
                    <a:lumMod val="50000"/>
                  </a:schemeClr>
                </a:solidFill>
                <a:latin typeface="Verdana" pitchFamily="34" charset="0"/>
                <a:cs typeface="Arial" charset="0"/>
              </a:rPr>
              <a:t> </a:t>
            </a:r>
            <a:r>
              <a:rPr lang="el-GR" sz="2000" dirty="0" smtClean="0">
                <a:solidFill>
                  <a:schemeClr val="accent6">
                    <a:lumMod val="50000"/>
                  </a:schemeClr>
                </a:solidFill>
                <a:latin typeface="Verdana" pitchFamily="34" charset="0"/>
                <a:cs typeface="Arial" charset="0"/>
              </a:rPr>
              <a:t>και </a:t>
            </a:r>
            <a:r>
              <a:rPr lang="el-GR" sz="2000" dirty="0">
                <a:solidFill>
                  <a:schemeClr val="accent6">
                    <a:lumMod val="50000"/>
                  </a:schemeClr>
                </a:solidFill>
                <a:latin typeface="Verdana" pitchFamily="34" charset="0"/>
                <a:cs typeface="Arial" charset="0"/>
              </a:rPr>
              <a:t>η Επιτροπή Διαχείρισης Προγράμματος (ΕΔΠ) είναι οι αρμόδιοι φορείς για τα παρακάτω:</a:t>
            </a:r>
          </a:p>
          <a:p>
            <a:pPr marL="361950" indent="-361950" eaLnBrk="0" hangingPunct="0">
              <a:lnSpc>
                <a:spcPts val="2400"/>
              </a:lnSpc>
              <a:spcBef>
                <a:spcPts val="1200"/>
              </a:spcBef>
              <a:spcAft>
                <a:spcPts val="1200"/>
              </a:spcAft>
              <a:buClr>
                <a:schemeClr val="accent6">
                  <a:lumMod val="75000"/>
                </a:schemeClr>
              </a:buClr>
              <a:buFont typeface="Wingdings" panose="05000000000000000000" pitchFamily="2" charset="2"/>
              <a:buChar char="ü"/>
            </a:pPr>
            <a:r>
              <a:rPr lang="el-GR" sz="2000" dirty="0">
                <a:solidFill>
                  <a:schemeClr val="accent6">
                    <a:lumMod val="50000"/>
                  </a:schemeClr>
                </a:solidFill>
                <a:latin typeface="Verdana" pitchFamily="34" charset="0"/>
                <a:cs typeface="Arial" charset="0"/>
              </a:rPr>
              <a:t>Υλοποίηση δράσεων (προετοιμασία και δημοσίευση προκηρύξεων, αξιολόγηση υποψηφιότητας, κ.λπ.)</a:t>
            </a:r>
          </a:p>
          <a:p>
            <a:pPr marL="361950" indent="-361950" eaLnBrk="0" hangingPunct="0">
              <a:lnSpc>
                <a:spcPts val="2400"/>
              </a:lnSpc>
              <a:spcBef>
                <a:spcPts val="1200"/>
              </a:spcBef>
              <a:spcAft>
                <a:spcPts val="1200"/>
              </a:spcAft>
              <a:buClr>
                <a:schemeClr val="accent6">
                  <a:lumMod val="75000"/>
                </a:schemeClr>
              </a:buClr>
              <a:buFont typeface="Wingdings" panose="05000000000000000000" pitchFamily="2" charset="2"/>
              <a:buChar char="ü"/>
            </a:pPr>
            <a:r>
              <a:rPr lang="el-GR" sz="2000" dirty="0">
                <a:solidFill>
                  <a:schemeClr val="accent6">
                    <a:lumMod val="50000"/>
                  </a:schemeClr>
                </a:solidFill>
                <a:latin typeface="Verdana" pitchFamily="34" charset="0"/>
                <a:cs typeface="Arial" charset="0"/>
              </a:rPr>
              <a:t>Παρακολούθηση υλοποίησης έργων (φυσικό/ οικονομικό αντικείμενο, επιτόπια επιθεώρηση, παραλαβή και εξέταση αιτημάτων πληρωμής, κ.λπ.</a:t>
            </a:r>
          </a:p>
          <a:p>
            <a:pPr marL="361950" indent="-361950" eaLnBrk="0" hangingPunct="0">
              <a:lnSpc>
                <a:spcPts val="2400"/>
              </a:lnSpc>
              <a:spcBef>
                <a:spcPts val="1200"/>
              </a:spcBef>
              <a:spcAft>
                <a:spcPts val="1200"/>
              </a:spcAft>
              <a:buClr>
                <a:schemeClr val="accent6">
                  <a:lumMod val="75000"/>
                </a:schemeClr>
              </a:buClr>
              <a:buFont typeface="Wingdings" panose="05000000000000000000" pitchFamily="2" charset="2"/>
              <a:buChar char="ü"/>
            </a:pPr>
            <a:r>
              <a:rPr lang="el-GR" sz="2000" dirty="0">
                <a:solidFill>
                  <a:schemeClr val="accent6">
                    <a:lumMod val="50000"/>
                  </a:schemeClr>
                </a:solidFill>
                <a:latin typeface="Verdana" pitchFamily="34" charset="0"/>
                <a:cs typeface="Arial" charset="0"/>
              </a:rPr>
              <a:t>Ολοκλήρωση </a:t>
            </a:r>
            <a:r>
              <a:rPr lang="el-GR" sz="2000" dirty="0" smtClean="0">
                <a:solidFill>
                  <a:schemeClr val="accent6">
                    <a:lumMod val="50000"/>
                  </a:schemeClr>
                </a:solidFill>
                <a:latin typeface="Verdana" pitchFamily="34" charset="0"/>
                <a:cs typeface="Arial" charset="0"/>
              </a:rPr>
              <a:t>έργων</a:t>
            </a:r>
            <a:endParaRPr lang="el-GR" sz="2000" dirty="0">
              <a:solidFill>
                <a:schemeClr val="accent6">
                  <a:lumMod val="50000"/>
                </a:schemeClr>
              </a:solidFill>
              <a:latin typeface="Verdana" pitchFamily="34" charset="0"/>
              <a:cs typeface="Arial" charset="0"/>
            </a:endParaRPr>
          </a:p>
        </p:txBody>
      </p:sp>
      <p:sp>
        <p:nvSpPr>
          <p:cNvPr id="6" name="TextBox 5"/>
          <p:cNvSpPr txBox="1"/>
          <p:nvPr/>
        </p:nvSpPr>
        <p:spPr>
          <a:xfrm>
            <a:off x="1042988" y="0"/>
            <a:ext cx="6625355" cy="830997"/>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endParaRPr lang="el-GR" sz="2400" dirty="0" smtClean="0"/>
          </a:p>
          <a:p>
            <a:r>
              <a:rPr lang="el-GR" sz="2400" dirty="0" smtClean="0"/>
              <a:t>Υπεύθυνος Φορέας</a:t>
            </a:r>
            <a:endParaRPr lang="el-GR" sz="2400" dirty="0"/>
          </a:p>
        </p:txBody>
      </p:sp>
    </p:spTree>
    <p:extLst>
      <p:ext uri="{BB962C8B-B14F-4D97-AF65-F5344CB8AC3E}">
        <p14:creationId xmlns:p14="http://schemas.microsoft.com/office/powerpoint/2010/main" val="338872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0"/>
            <a:ext cx="6888683" cy="830997"/>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endParaRPr lang="el-GR" altLang="en-US" sz="2400" dirty="0" smtClean="0"/>
          </a:p>
          <a:p>
            <a:r>
              <a:rPr lang="el-GR" altLang="en-US" sz="2400" dirty="0" smtClean="0"/>
              <a:t>Περιοχή </a:t>
            </a:r>
            <a:r>
              <a:rPr lang="el-GR" altLang="en-US" sz="2400" dirty="0"/>
              <a:t>εφαρμογής</a:t>
            </a:r>
          </a:p>
        </p:txBody>
      </p:sp>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250827" y="1268760"/>
            <a:ext cx="8713661" cy="4242187"/>
          </a:xfrm>
          <a:prstGeom prst="rect">
            <a:avLst/>
          </a:prstGeom>
          <a:noFill/>
          <a:ln w="9525">
            <a:noFill/>
            <a:miter lim="800000"/>
            <a:headEnd/>
            <a:tailEnd/>
          </a:ln>
        </p:spPr>
        <p:txBody>
          <a:bodyPr wrap="square">
            <a:spAutoFit/>
          </a:bodyPr>
          <a:lstStyle/>
          <a:p>
            <a:pPr marL="361950" indent="-361950" algn="just">
              <a:spcBef>
                <a:spcPts val="1000"/>
              </a:spcBef>
              <a:buClr>
                <a:srgbClr val="F0A22E"/>
              </a:buClr>
              <a:buSzPct val="80000"/>
              <a:buFont typeface="Wingdings" panose="05000000000000000000" pitchFamily="2" charset="2"/>
              <a:buChar char="ü"/>
            </a:pPr>
            <a:endParaRPr lang="en-US" altLang="en-US" sz="800" dirty="0" smtClean="0">
              <a:solidFill>
                <a:schemeClr val="accent6">
                  <a:lumMod val="50000"/>
                </a:schemeClr>
              </a:solidFill>
              <a:latin typeface="Verdana" pitchFamily="34" charset="0"/>
              <a:cs typeface="Arial" charset="0"/>
            </a:endParaRPr>
          </a:p>
          <a:p>
            <a:pPr marL="361950" indent="-361950" algn="just">
              <a:spcBef>
                <a:spcPts val="1000"/>
              </a:spcBef>
              <a:buClr>
                <a:srgbClr val="F0A22E"/>
              </a:buClr>
              <a:buSzPct val="80000"/>
              <a:buFont typeface="Wingdings" panose="05000000000000000000" pitchFamily="2" charset="2"/>
              <a:buChar char="ü"/>
            </a:pPr>
            <a:r>
              <a:rPr lang="el-GR" altLang="en-US" sz="2000" dirty="0" smtClean="0">
                <a:solidFill>
                  <a:schemeClr val="accent6">
                    <a:lumMod val="50000"/>
                  </a:schemeClr>
                </a:solidFill>
                <a:latin typeface="Verdana" pitchFamily="34" charset="0"/>
                <a:cs typeface="Arial" charset="0"/>
              </a:rPr>
              <a:t>Διαθέτουν </a:t>
            </a:r>
            <a:r>
              <a:rPr lang="el-GR" altLang="en-US" sz="2000" dirty="0">
                <a:solidFill>
                  <a:schemeClr val="accent6">
                    <a:lumMod val="50000"/>
                  </a:schemeClr>
                </a:solidFill>
                <a:latin typeface="Verdana" pitchFamily="34" charset="0"/>
                <a:cs typeface="Arial" charset="0"/>
              </a:rPr>
              <a:t>επαρκή κρίσιμη μάζα από την άποψη του ανθρώπινου δυναμικού</a:t>
            </a:r>
            <a:r>
              <a:rPr lang="el-GR" altLang="en-US" sz="2000" dirty="0">
                <a:solidFill>
                  <a:schemeClr val="accent6">
                    <a:lumMod val="50000"/>
                  </a:schemeClr>
                </a:solidFill>
                <a:latin typeface="Arial" charset="0"/>
                <a:cs typeface="Arial" charset="0"/>
              </a:rPr>
              <a:t> </a:t>
            </a:r>
            <a:r>
              <a:rPr lang="el-GR" altLang="en-US" sz="2000" dirty="0">
                <a:solidFill>
                  <a:schemeClr val="accent6">
                    <a:lumMod val="50000"/>
                  </a:schemeClr>
                </a:solidFill>
                <a:latin typeface="Verdana" pitchFamily="34" charset="0"/>
                <a:cs typeface="Arial" charset="0"/>
              </a:rPr>
              <a:t>και των χρηματοοικονομικών </a:t>
            </a:r>
            <a:r>
              <a:rPr lang="el-GR" altLang="en-US" sz="2000" dirty="0" smtClean="0">
                <a:solidFill>
                  <a:schemeClr val="accent6">
                    <a:lumMod val="50000"/>
                  </a:schemeClr>
                </a:solidFill>
                <a:latin typeface="Verdana" pitchFamily="34" charset="0"/>
                <a:cs typeface="Arial" charset="0"/>
              </a:rPr>
              <a:t>πόρων.</a:t>
            </a:r>
          </a:p>
          <a:p>
            <a:pPr marL="361950" indent="-361950" algn="just">
              <a:spcBef>
                <a:spcPts val="1000"/>
              </a:spcBef>
              <a:buClr>
                <a:srgbClr val="F0A22E"/>
              </a:buClr>
              <a:buSzPct val="80000"/>
              <a:buFont typeface="Wingdings" panose="05000000000000000000" pitchFamily="2" charset="2"/>
              <a:buChar char="ü"/>
            </a:pPr>
            <a:endParaRPr lang="el-GR" altLang="en-US" sz="2000" dirty="0" smtClean="0">
              <a:solidFill>
                <a:schemeClr val="accent6">
                  <a:lumMod val="50000"/>
                </a:schemeClr>
              </a:solidFill>
              <a:latin typeface="Verdana" pitchFamily="34" charset="0"/>
              <a:cs typeface="Arial" charset="0"/>
            </a:endParaRPr>
          </a:p>
          <a:p>
            <a:pPr marL="361950" indent="-361950" algn="just">
              <a:spcBef>
                <a:spcPts val="1000"/>
              </a:spcBef>
              <a:buClr>
                <a:srgbClr val="F0A22E"/>
              </a:buClr>
              <a:buSzPct val="80000"/>
              <a:buFont typeface="Wingdings" panose="05000000000000000000" pitchFamily="2" charset="2"/>
              <a:buChar char="ü"/>
            </a:pPr>
            <a:r>
              <a:rPr lang="el-GR" altLang="en-US" sz="2000" dirty="0" smtClean="0">
                <a:solidFill>
                  <a:schemeClr val="accent6">
                    <a:lumMod val="50000"/>
                  </a:schemeClr>
                </a:solidFill>
                <a:latin typeface="Verdana" pitchFamily="34" charset="0"/>
                <a:cs typeface="Arial" charset="0"/>
              </a:rPr>
              <a:t>Ειδικότερα</a:t>
            </a:r>
            <a:r>
              <a:rPr lang="el-GR" altLang="en-US" sz="2000" dirty="0">
                <a:solidFill>
                  <a:schemeClr val="accent6">
                    <a:lumMod val="50000"/>
                  </a:schemeClr>
                </a:solidFill>
                <a:latin typeface="Verdana" pitchFamily="34" charset="0"/>
                <a:cs typeface="Arial" charset="0"/>
              </a:rPr>
              <a:t>, ο πληθυσμός της κάθε περιοχής παρέμβασης θα κυμαίνεται μεταξύ 10.000 - 150.000 κατοίκους</a:t>
            </a:r>
            <a:r>
              <a:rPr lang="el-GR" altLang="en-US" sz="2000" dirty="0" smtClean="0">
                <a:solidFill>
                  <a:schemeClr val="accent6">
                    <a:lumMod val="50000"/>
                  </a:schemeClr>
                </a:solidFill>
                <a:latin typeface="Verdana" pitchFamily="34" charset="0"/>
                <a:cs typeface="Arial" charset="0"/>
              </a:rPr>
              <a:t>.</a:t>
            </a:r>
          </a:p>
          <a:p>
            <a:pPr marL="361950" indent="-361950" algn="just">
              <a:spcBef>
                <a:spcPts val="1000"/>
              </a:spcBef>
              <a:buClr>
                <a:srgbClr val="F0A22E"/>
              </a:buClr>
              <a:buSzPct val="80000"/>
              <a:buFont typeface="Wingdings" panose="05000000000000000000" pitchFamily="2" charset="2"/>
              <a:buChar char="ü"/>
            </a:pPr>
            <a:endParaRPr lang="el-GR" altLang="en-US" sz="2000" dirty="0">
              <a:solidFill>
                <a:schemeClr val="accent6">
                  <a:lumMod val="50000"/>
                </a:schemeClr>
              </a:solidFill>
              <a:latin typeface="Verdana" pitchFamily="34" charset="0"/>
              <a:cs typeface="Arial" charset="0"/>
            </a:endParaRPr>
          </a:p>
          <a:p>
            <a:pPr marL="361950" indent="-361950" algn="just">
              <a:spcBef>
                <a:spcPts val="1000"/>
              </a:spcBef>
              <a:buClr>
                <a:srgbClr val="F0A22E"/>
              </a:buClr>
              <a:buSzPct val="80000"/>
              <a:buFont typeface="Wingdings" panose="05000000000000000000" pitchFamily="2" charset="2"/>
              <a:buChar char="ü"/>
            </a:pPr>
            <a:r>
              <a:rPr lang="el-GR" altLang="en-US" sz="2000" dirty="0" smtClean="0">
                <a:solidFill>
                  <a:schemeClr val="accent6">
                    <a:lumMod val="50000"/>
                  </a:schemeClr>
                </a:solidFill>
                <a:latin typeface="Verdana" pitchFamily="34" charset="0"/>
                <a:cs typeface="Arial" charset="0"/>
              </a:rPr>
              <a:t>Αποτελούνται </a:t>
            </a:r>
            <a:r>
              <a:rPr lang="el-GR" altLang="en-US" sz="2000" dirty="0">
                <a:solidFill>
                  <a:schemeClr val="accent6">
                    <a:lumMod val="50000"/>
                  </a:schemeClr>
                </a:solidFill>
                <a:latin typeface="Verdana" pitchFamily="34" charset="0"/>
                <a:cs typeface="Arial" charset="0"/>
              </a:rPr>
              <a:t>από </a:t>
            </a:r>
            <a:r>
              <a:rPr lang="el-GR" altLang="en-US" sz="2000" dirty="0" smtClean="0">
                <a:solidFill>
                  <a:schemeClr val="accent6">
                    <a:lumMod val="50000"/>
                  </a:schemeClr>
                </a:solidFill>
                <a:latin typeface="Verdana" pitchFamily="34" charset="0"/>
                <a:cs typeface="Arial" charset="0"/>
              </a:rPr>
              <a:t>Τοπικές/Δημοτικές </a:t>
            </a:r>
            <a:r>
              <a:rPr lang="el-GR" altLang="en-US" sz="2000" dirty="0">
                <a:solidFill>
                  <a:schemeClr val="accent6">
                    <a:lumMod val="50000"/>
                  </a:schemeClr>
                </a:solidFill>
                <a:latin typeface="Verdana" pitchFamily="34" charset="0"/>
                <a:cs typeface="Arial" charset="0"/>
              </a:rPr>
              <a:t>Κοινότητες των οποίων ο συνολικός μόνιμος πληθυσμός ή</a:t>
            </a:r>
            <a:r>
              <a:rPr lang="el-GR" altLang="en-US" sz="2000" dirty="0">
                <a:solidFill>
                  <a:schemeClr val="accent6">
                    <a:lumMod val="50000"/>
                  </a:schemeClr>
                </a:solidFill>
                <a:latin typeface="Arial" charset="0"/>
                <a:cs typeface="Arial" charset="0"/>
              </a:rPr>
              <a:t> </a:t>
            </a:r>
            <a:r>
              <a:rPr lang="el-GR" altLang="en-US" sz="2000" dirty="0">
                <a:solidFill>
                  <a:schemeClr val="accent6">
                    <a:lumMod val="50000"/>
                  </a:schemeClr>
                </a:solidFill>
                <a:latin typeface="Verdana" pitchFamily="34" charset="0"/>
                <a:cs typeface="Arial" charset="0"/>
              </a:rPr>
              <a:t>ο</a:t>
            </a:r>
            <a:r>
              <a:rPr lang="el-GR" altLang="en-US" sz="2000" dirty="0">
                <a:solidFill>
                  <a:schemeClr val="accent6">
                    <a:lumMod val="50000"/>
                  </a:schemeClr>
                </a:solidFill>
                <a:latin typeface="Arial" charset="0"/>
                <a:cs typeface="Arial" charset="0"/>
              </a:rPr>
              <a:t> </a:t>
            </a:r>
            <a:r>
              <a:rPr lang="el-GR" altLang="en-US" sz="2000" dirty="0">
                <a:solidFill>
                  <a:schemeClr val="accent6">
                    <a:lumMod val="50000"/>
                  </a:schemeClr>
                </a:solidFill>
                <a:latin typeface="Verdana" pitchFamily="34" charset="0"/>
                <a:cs typeface="Arial" charset="0"/>
              </a:rPr>
              <a:t>μόνιμος</a:t>
            </a:r>
            <a:r>
              <a:rPr lang="el-GR" altLang="en-US" sz="2000" dirty="0">
                <a:solidFill>
                  <a:schemeClr val="accent6">
                    <a:lumMod val="50000"/>
                  </a:schemeClr>
                </a:solidFill>
                <a:latin typeface="Arial" charset="0"/>
                <a:cs typeface="Arial" charset="0"/>
              </a:rPr>
              <a:t> </a:t>
            </a:r>
            <a:r>
              <a:rPr lang="el-GR" altLang="en-US" sz="2000" dirty="0">
                <a:solidFill>
                  <a:schemeClr val="accent6">
                    <a:lumMod val="50000"/>
                  </a:schemeClr>
                </a:solidFill>
                <a:latin typeface="Verdana" pitchFamily="34" charset="0"/>
                <a:cs typeface="Arial" charset="0"/>
              </a:rPr>
              <a:t>πληθυσμός των εκτός σχεδίου</a:t>
            </a:r>
            <a:r>
              <a:rPr lang="el-GR" altLang="en-US" sz="2000" dirty="0">
                <a:solidFill>
                  <a:schemeClr val="accent6">
                    <a:lumMod val="50000"/>
                  </a:schemeClr>
                </a:solidFill>
                <a:latin typeface="Arial" charset="0"/>
                <a:cs typeface="Arial" charset="0"/>
              </a:rPr>
              <a:t> </a:t>
            </a:r>
            <a:r>
              <a:rPr lang="el-GR" altLang="en-US" sz="2000" dirty="0">
                <a:solidFill>
                  <a:schemeClr val="accent6">
                    <a:lumMod val="50000"/>
                  </a:schemeClr>
                </a:solidFill>
                <a:latin typeface="Verdana" pitchFamily="34" charset="0"/>
                <a:cs typeface="Arial" charset="0"/>
              </a:rPr>
              <a:t>περιοχών είναι μικρότερος των 15.000 κατοίκων με εξαίρεση τα μικρά νησιά στα οποία δεν έχει ισχύ ο ανωτέρω πληθυσμιακός περιορισμός.</a:t>
            </a:r>
          </a:p>
        </p:txBody>
      </p:sp>
    </p:spTree>
    <p:extLst>
      <p:ext uri="{BB962C8B-B14F-4D97-AF65-F5344CB8AC3E}">
        <p14:creationId xmlns:p14="http://schemas.microsoft.com/office/powerpoint/2010/main" val="3964786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988" y="0"/>
            <a:ext cx="6745287" cy="769441"/>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endParaRPr lang="el-GR" dirty="0" smtClean="0"/>
          </a:p>
          <a:p>
            <a:r>
              <a:rPr lang="el-GR" sz="2400" dirty="0" smtClean="0"/>
              <a:t>Περιοχή </a:t>
            </a:r>
            <a:r>
              <a:rPr lang="el-GR" sz="2400" dirty="0"/>
              <a:t>παρέμβασης  ΤΡΙΧΩΝΙΔΑ Α.Ε.</a:t>
            </a:r>
          </a:p>
        </p:txBody>
      </p:sp>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 Ορθογώνιο"/>
          <p:cNvSpPr/>
          <p:nvPr/>
        </p:nvSpPr>
        <p:spPr>
          <a:xfrm>
            <a:off x="179513" y="1154099"/>
            <a:ext cx="8784976" cy="1077218"/>
          </a:xfrm>
          <a:prstGeom prst="rect">
            <a:avLst/>
          </a:prstGeom>
        </p:spPr>
        <p:txBody>
          <a:bodyPr wrap="square">
            <a:spAutoFit/>
          </a:bodyPr>
          <a:lstStyle/>
          <a:p>
            <a:pPr lvl="0" algn="just" fontAlgn="ctr">
              <a:spcBef>
                <a:spcPts val="0"/>
              </a:spcBef>
              <a:spcAft>
                <a:spcPts val="0"/>
              </a:spcAft>
            </a:pPr>
            <a:r>
              <a:rPr lang="el-GR" altLang="en-US" sz="2000" dirty="0">
                <a:solidFill>
                  <a:schemeClr val="accent6">
                    <a:lumMod val="50000"/>
                  </a:schemeClr>
                </a:solidFill>
                <a:latin typeface="Verdana" pitchFamily="34" charset="0"/>
                <a:ea typeface="Verdana" pitchFamily="34" charset="0"/>
                <a:cs typeface="Verdana" pitchFamily="34" charset="0"/>
              </a:rPr>
              <a:t>Η συνολική έκταση και ο μόνιμος πληθυσμός της </a:t>
            </a:r>
            <a:r>
              <a:rPr lang="el-GR" altLang="en-US" sz="2000" dirty="0" smtClean="0">
                <a:solidFill>
                  <a:schemeClr val="accent6">
                    <a:lumMod val="50000"/>
                  </a:schemeClr>
                </a:solidFill>
                <a:latin typeface="Verdana" pitchFamily="34" charset="0"/>
                <a:ea typeface="Verdana" pitchFamily="34" charset="0"/>
                <a:cs typeface="Verdana" pitchFamily="34" charset="0"/>
              </a:rPr>
              <a:t>περιοχής </a:t>
            </a:r>
            <a:r>
              <a:rPr lang="el-GR" altLang="en-US" sz="2000" dirty="0">
                <a:solidFill>
                  <a:schemeClr val="accent6">
                    <a:lumMod val="50000"/>
                  </a:schemeClr>
                </a:solidFill>
                <a:latin typeface="Verdana" pitchFamily="34" charset="0"/>
                <a:ea typeface="Verdana" pitchFamily="34" charset="0"/>
                <a:cs typeface="Verdana" pitchFamily="34" charset="0"/>
              </a:rPr>
              <a:t>παρέμβασης της </a:t>
            </a:r>
            <a:r>
              <a:rPr lang="el-GR" altLang="en-US" b="1" dirty="0">
                <a:solidFill>
                  <a:schemeClr val="accent6">
                    <a:lumMod val="50000"/>
                  </a:schemeClr>
                </a:solidFill>
                <a:latin typeface="Verdana" pitchFamily="34" charset="0"/>
                <a:ea typeface="Verdana" pitchFamily="34" charset="0"/>
                <a:cs typeface="Verdana" pitchFamily="34" charset="0"/>
              </a:rPr>
              <a:t>ΤΡΙΧΩΝΙΔΑ Α.Ε</a:t>
            </a:r>
            <a:r>
              <a:rPr lang="el-GR" altLang="en-US" sz="2000" dirty="0" smtClean="0">
                <a:solidFill>
                  <a:schemeClr val="accent6">
                    <a:lumMod val="50000"/>
                  </a:schemeClr>
                </a:solidFill>
                <a:latin typeface="Verdana" pitchFamily="34" charset="0"/>
                <a:ea typeface="Verdana" pitchFamily="34" charset="0"/>
                <a:cs typeface="Verdana" pitchFamily="34" charset="0"/>
              </a:rPr>
              <a:t>., </a:t>
            </a:r>
            <a:r>
              <a:rPr lang="el-GR" altLang="en-US" sz="2000" dirty="0">
                <a:solidFill>
                  <a:schemeClr val="accent6">
                    <a:lumMod val="50000"/>
                  </a:schemeClr>
                </a:solidFill>
                <a:latin typeface="Verdana" pitchFamily="34" charset="0"/>
                <a:ea typeface="Verdana" pitchFamily="34" charset="0"/>
                <a:cs typeface="Verdana" pitchFamily="34" charset="0"/>
              </a:rPr>
              <a:t>υπολογίζεται </a:t>
            </a:r>
            <a:r>
              <a:rPr lang="el-GR" altLang="en-US" sz="2000" dirty="0" smtClean="0">
                <a:solidFill>
                  <a:schemeClr val="accent6">
                    <a:lumMod val="50000"/>
                  </a:schemeClr>
                </a:solidFill>
                <a:latin typeface="Verdana" pitchFamily="34" charset="0"/>
                <a:ea typeface="Verdana" pitchFamily="34" charset="0"/>
                <a:cs typeface="Verdana" pitchFamily="34" charset="0"/>
              </a:rPr>
              <a:t>σε </a:t>
            </a:r>
            <a:r>
              <a:rPr lang="en-US" altLang="en-US" sz="2000" b="1" dirty="0" smtClean="0">
                <a:solidFill>
                  <a:schemeClr val="accent6">
                    <a:lumMod val="50000"/>
                  </a:schemeClr>
                </a:solidFill>
                <a:latin typeface="Verdana" pitchFamily="34" charset="0"/>
                <a:ea typeface="Verdana" pitchFamily="34" charset="0"/>
                <a:cs typeface="Verdana" pitchFamily="34" charset="0"/>
              </a:rPr>
              <a:t>3.844 km</a:t>
            </a:r>
            <a:r>
              <a:rPr lang="el-GR" altLang="en-US" sz="2000" b="1" baseline="30000" dirty="0">
                <a:solidFill>
                  <a:schemeClr val="accent6">
                    <a:lumMod val="50000"/>
                  </a:schemeClr>
                </a:solidFill>
                <a:latin typeface="Verdana" pitchFamily="34" charset="0"/>
                <a:ea typeface="Verdana" pitchFamily="34" charset="0"/>
                <a:cs typeface="Verdana" pitchFamily="34" charset="0"/>
              </a:rPr>
              <a:t>2</a:t>
            </a:r>
            <a:r>
              <a:rPr lang="el-GR" altLang="en-US" sz="2000" dirty="0">
                <a:solidFill>
                  <a:schemeClr val="accent6">
                    <a:lumMod val="50000"/>
                  </a:schemeClr>
                </a:solidFill>
                <a:latin typeface="Verdana" pitchFamily="34" charset="0"/>
                <a:ea typeface="Verdana" pitchFamily="34" charset="0"/>
                <a:cs typeface="Verdana" pitchFamily="34" charset="0"/>
              </a:rPr>
              <a:t> και </a:t>
            </a:r>
            <a:r>
              <a:rPr lang="el-GR" sz="1800" b="1" dirty="0">
                <a:solidFill>
                  <a:schemeClr val="accent6">
                    <a:lumMod val="50000"/>
                  </a:schemeClr>
                </a:solidFill>
                <a:latin typeface="Verdana" pitchFamily="34" charset="0"/>
                <a:ea typeface="Verdana" pitchFamily="34" charset="0"/>
                <a:cs typeface="Verdana" pitchFamily="34" charset="0"/>
              </a:rPr>
              <a:t>98.250</a:t>
            </a:r>
            <a:r>
              <a:rPr lang="el-GR" altLang="en-US" sz="2000" dirty="0" smtClean="0">
                <a:solidFill>
                  <a:schemeClr val="accent6">
                    <a:lumMod val="50000"/>
                  </a:schemeClr>
                </a:solidFill>
                <a:latin typeface="Verdana" pitchFamily="34" charset="0"/>
                <a:ea typeface="Verdana" pitchFamily="34" charset="0"/>
                <a:cs typeface="Verdana" pitchFamily="34" charset="0"/>
              </a:rPr>
              <a:t> </a:t>
            </a:r>
            <a:r>
              <a:rPr lang="el-GR" altLang="en-US" sz="2000" dirty="0">
                <a:solidFill>
                  <a:schemeClr val="accent6">
                    <a:lumMod val="50000"/>
                  </a:schemeClr>
                </a:solidFill>
                <a:latin typeface="Verdana" pitchFamily="34" charset="0"/>
                <a:ea typeface="Verdana" pitchFamily="34" charset="0"/>
                <a:cs typeface="Verdana" pitchFamily="34" charset="0"/>
              </a:rPr>
              <a:t>κατοίκους </a:t>
            </a:r>
            <a:r>
              <a:rPr lang="el-GR" altLang="en-US" sz="2000" dirty="0" smtClean="0">
                <a:solidFill>
                  <a:schemeClr val="accent6">
                    <a:lumMod val="50000"/>
                  </a:schemeClr>
                </a:solidFill>
                <a:latin typeface="Verdana" pitchFamily="34" charset="0"/>
                <a:ea typeface="Verdana" pitchFamily="34" charset="0"/>
                <a:cs typeface="Verdana" pitchFamily="34" charset="0"/>
              </a:rPr>
              <a:t>αντίστοιχα.</a:t>
            </a:r>
            <a:endParaRPr lang="el-GR" sz="2000" dirty="0">
              <a:solidFill>
                <a:schemeClr val="accent6">
                  <a:lumMod val="50000"/>
                </a:schemeClr>
              </a:solidFill>
              <a:latin typeface="Verdana" pitchFamily="34" charset="0"/>
              <a:ea typeface="Verdana" pitchFamily="34" charset="0"/>
              <a:cs typeface="Verdana" pitchFamily="34" charset="0"/>
            </a:endParaRPr>
          </a:p>
        </p:txBody>
      </p:sp>
      <p:graphicFrame>
        <p:nvGraphicFramePr>
          <p:cNvPr id="6" name="4 - Πίνακας"/>
          <p:cNvGraphicFramePr>
            <a:graphicFrameLocks noGrp="1"/>
          </p:cNvGraphicFramePr>
          <p:nvPr>
            <p:extLst>
              <p:ext uri="{D42A27DB-BD31-4B8C-83A1-F6EECF244321}">
                <p14:modId xmlns:p14="http://schemas.microsoft.com/office/powerpoint/2010/main" val="1076848444"/>
              </p:ext>
            </p:extLst>
          </p:nvPr>
        </p:nvGraphicFramePr>
        <p:xfrm>
          <a:off x="538958" y="2348881"/>
          <a:ext cx="7993482" cy="4145270"/>
        </p:xfrm>
        <a:graphic>
          <a:graphicData uri="http://schemas.openxmlformats.org/drawingml/2006/table">
            <a:tbl>
              <a:tblPr/>
              <a:tblGrid>
                <a:gridCol w="781813"/>
                <a:gridCol w="5426860"/>
                <a:gridCol w="1784809"/>
              </a:tblGrid>
              <a:tr h="49335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Π.Ε.</a:t>
                      </a:r>
                      <a:endParaRPr kumimoji="0" lang="en-US"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Δήμοι</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Πληθυσμός</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477032">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ΑΙΤΩΛΟΑΚΑΡΝΑΝΙΑΣ</a:t>
                      </a:r>
                      <a:endParaRPr kumimoji="0" lang="en-US" sz="12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vert="vert2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Δήμος Αγρινίου </a:t>
                      </a:r>
                    </a:p>
                    <a:p>
                      <a:pPr marL="0" marR="0" lvl="0" indent="0" algn="l" defTabSz="914400" rtl="0" eaLnBrk="1" fontAlgn="ctr" latinLnBrk="0" hangingPunct="1">
                        <a:lnSpc>
                          <a:spcPct val="100000"/>
                        </a:lnSpc>
                        <a:spcBef>
                          <a:spcPts val="0"/>
                        </a:spcBef>
                        <a:spcAft>
                          <a:spcPts val="0"/>
                        </a:spcAft>
                        <a:buClrTx/>
                        <a:buSzTx/>
                        <a:buFontTx/>
                        <a:buNone/>
                        <a:tabLst/>
                      </a:pPr>
                      <a:r>
                        <a:rPr kumimoji="0" lang="el-GR"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(με εξαίρεση την Δ.Κ. Αγρινίου)</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pP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45.536</a:t>
                      </a:r>
                      <a:endPar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45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Δήμος </a:t>
                      </a: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Αμφιλοχίας</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pP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17.056</a:t>
                      </a:r>
                      <a:endPar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615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Δήμος </a:t>
                      </a: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Ακτίου Βόνιτσας</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Bef>
                          <a:spcPts val="0"/>
                        </a:spcBef>
                        <a:spcAft>
                          <a:spcPts val="0"/>
                        </a:spcAft>
                      </a:pPr>
                      <a:r>
                        <a:rPr lang="el-GR" b="1" dirty="0" smtClean="0">
                          <a:solidFill>
                            <a:schemeClr val="accent6">
                              <a:lumMod val="50000"/>
                            </a:schemeClr>
                          </a:solidFill>
                          <a:latin typeface="Verdana" pitchFamily="34" charset="0"/>
                          <a:ea typeface="Verdana" pitchFamily="34" charset="0"/>
                          <a:cs typeface="Verdana" pitchFamily="34" charset="0"/>
                        </a:rPr>
                        <a:t>17.370</a:t>
                      </a:r>
                      <a:endParaRPr lang="el-GR" b="1" dirty="0">
                        <a:solidFill>
                          <a:schemeClr val="accent6">
                            <a:lumMod val="50000"/>
                          </a:schemeClr>
                        </a:solidFill>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110">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Δήμος </a:t>
                      </a: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 Θέρμου</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Bef>
                          <a:spcPts val="0"/>
                        </a:spcBef>
                        <a:spcAft>
                          <a:spcPts val="0"/>
                        </a:spcAft>
                      </a:pPr>
                      <a:r>
                        <a:rPr lang="el-GR" b="1" dirty="0" smtClean="0">
                          <a:solidFill>
                            <a:schemeClr val="accent6">
                              <a:lumMod val="50000"/>
                            </a:schemeClr>
                          </a:solidFill>
                          <a:latin typeface="Verdana" pitchFamily="34" charset="0"/>
                          <a:ea typeface="Verdana" pitchFamily="34" charset="0"/>
                          <a:cs typeface="Verdana" pitchFamily="34" charset="0"/>
                        </a:rPr>
                        <a:t>8.242</a:t>
                      </a:r>
                      <a:endParaRPr lang="el-GR" b="1" dirty="0">
                        <a:solidFill>
                          <a:schemeClr val="accent6">
                            <a:lumMod val="50000"/>
                          </a:schemeClr>
                        </a:solidFill>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572">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Δήμος </a:t>
                      </a: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Ξηρομέρου</a:t>
                      </a: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 </a:t>
                      </a:r>
                      <a:endPar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l-GR"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(με εξαίρεση την Δ.Κ. Αστακού)</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Bef>
                          <a:spcPts val="0"/>
                        </a:spcBef>
                        <a:spcAft>
                          <a:spcPts val="0"/>
                        </a:spcAft>
                      </a:pPr>
                      <a:r>
                        <a:rPr lang="el-GR" b="1" dirty="0" smtClean="0">
                          <a:solidFill>
                            <a:schemeClr val="accent6">
                              <a:lumMod val="50000"/>
                            </a:schemeClr>
                          </a:solidFill>
                          <a:latin typeface="Verdana" pitchFamily="34" charset="0"/>
                          <a:ea typeface="Verdana" pitchFamily="34" charset="0"/>
                          <a:cs typeface="Verdana" pitchFamily="34" charset="0"/>
                        </a:rPr>
                        <a:t>9.005</a:t>
                      </a:r>
                      <a:endParaRPr lang="el-GR" b="1" dirty="0">
                        <a:solidFill>
                          <a:schemeClr val="accent6">
                            <a:lumMod val="50000"/>
                          </a:schemeClr>
                        </a:solidFill>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68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ΛΕΥΚΑΔΑΣ</a:t>
                      </a:r>
                      <a:endParaRPr kumimoji="0" lang="en-US" sz="12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vert="vert27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Δήμος </a:t>
                      </a: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 Μεγανησίου</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spcBef>
                          <a:spcPts val="0"/>
                        </a:spcBef>
                        <a:spcAft>
                          <a:spcPts val="0"/>
                        </a:spcAft>
                      </a:pPr>
                      <a:r>
                        <a:rPr lang="el-GR" b="1" dirty="0" smtClean="0">
                          <a:solidFill>
                            <a:schemeClr val="accent6">
                              <a:lumMod val="50000"/>
                            </a:schemeClr>
                          </a:solidFill>
                          <a:latin typeface="Verdana" pitchFamily="34" charset="0"/>
                          <a:ea typeface="Verdana" pitchFamily="34" charset="0"/>
                          <a:cs typeface="Verdana" pitchFamily="34" charset="0"/>
                        </a:rPr>
                        <a:t>1.041</a:t>
                      </a:r>
                      <a:endParaRPr lang="el-GR" b="1" dirty="0">
                        <a:solidFill>
                          <a:schemeClr val="accent6">
                            <a:lumMod val="50000"/>
                          </a:schemeClr>
                        </a:solidFill>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490">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Σύνολο</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pPr>
                      <a:r>
                        <a:rPr kumimoji="0" lang="el-GR" sz="1800" b="1"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rPr>
                        <a:t>98.250</a:t>
                      </a:r>
                      <a:endParaRPr kumimoji="0" lang="en-US" sz="1800" b="0" i="0" u="none" strike="noStrike" cap="none" normalizeH="0" baseline="0" dirty="0" smtClean="0">
                        <a:ln>
                          <a:noFill/>
                        </a:ln>
                        <a:solidFill>
                          <a:schemeClr val="accent6">
                            <a:lumMod val="50000"/>
                          </a:schemeClr>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bl>
          </a:graphicData>
        </a:graphic>
      </p:graphicFrame>
    </p:spTree>
    <p:extLst>
      <p:ext uri="{BB962C8B-B14F-4D97-AF65-F5344CB8AC3E}">
        <p14:creationId xmlns:p14="http://schemas.microsoft.com/office/powerpoint/2010/main" val="2509295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42989" y="0"/>
            <a:ext cx="6337300" cy="830997"/>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r>
              <a:rPr lang="el-GR" sz="2400" dirty="0" smtClean="0"/>
              <a:t>Εγκεκριμένη </a:t>
            </a:r>
            <a:r>
              <a:rPr lang="el-GR" sz="2400" dirty="0"/>
              <a:t>περιοχή παρέμβασης  ΤΡΙΧΩΝΙΔΑ Α.Ε.</a:t>
            </a:r>
          </a:p>
        </p:txBody>
      </p:sp>
      <p:grpSp>
        <p:nvGrpSpPr>
          <p:cNvPr id="3" name="Ομάδα 2"/>
          <p:cNvGrpSpPr/>
          <p:nvPr/>
        </p:nvGrpSpPr>
        <p:grpSpPr>
          <a:xfrm>
            <a:off x="655649" y="1124744"/>
            <a:ext cx="7832702" cy="5544016"/>
            <a:chOff x="655649" y="1124744"/>
            <a:chExt cx="7832702" cy="5544016"/>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49" y="1124744"/>
              <a:ext cx="7832702" cy="55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32300" y="1185704"/>
              <a:ext cx="5764036" cy="646331"/>
            </a:xfrm>
            <a:prstGeom prst="rect">
              <a:avLst/>
            </a:prstGeom>
            <a:solidFill>
              <a:schemeClr val="bg1"/>
            </a:solidFill>
            <a:ln>
              <a:solidFill>
                <a:schemeClr val="tx1"/>
              </a:solidFill>
            </a:ln>
          </p:spPr>
          <p:txBody>
            <a:bodyPr wrap="square" rtlCol="0">
              <a:spAutoFit/>
            </a:bodyPr>
            <a:lstStyle/>
            <a:p>
              <a:pPr algn="ctr"/>
              <a:r>
                <a:rPr lang="el-GR" sz="900" dirty="0" smtClean="0">
                  <a:latin typeface="Arial Black" pitchFamily="34" charset="0"/>
                </a:rPr>
                <a:t>ΤΡΙΧΩΝΙΔΑ ΑΕ</a:t>
              </a:r>
            </a:p>
            <a:p>
              <a:pPr algn="ctr"/>
              <a:r>
                <a:rPr lang="el-GR" sz="900" b="1" dirty="0" smtClean="0">
                  <a:latin typeface="Arial" pitchFamily="34" charset="0"/>
                  <a:cs typeface="Arial" pitchFamily="34" charset="0"/>
                </a:rPr>
                <a:t>ΕΓΚΕΚΡΙΜΕΝΗ ΠΕΡΙΟΧΗ ΠΑΡΕΜΒΑΣΗΣ ΠΡΟΓΡΑΜΜΑΤΟΣ</a:t>
              </a:r>
            </a:p>
            <a:p>
              <a:pPr algn="ctr"/>
              <a:r>
                <a:rPr lang="el-GR" sz="900" b="1" dirty="0" smtClean="0">
                  <a:latin typeface="Arial" pitchFamily="34" charset="0"/>
                  <a:cs typeface="Arial" pitchFamily="34" charset="0"/>
                </a:rPr>
                <a:t>«ΤΟΠΙΚΗ ΑΝΑΠΤΥΞΗ ΜΕ ΠΡΩΤΟΒΟΥΛΙΑ ΤΟΠΙΚΩΝ ΚΟΙΝΟΤΗΤΩΝ (</a:t>
              </a:r>
              <a:r>
                <a:rPr lang="en-US" sz="900" b="1" dirty="0" smtClean="0">
                  <a:latin typeface="Arial" pitchFamily="34" charset="0"/>
                  <a:cs typeface="Arial" pitchFamily="34" charset="0"/>
                </a:rPr>
                <a:t>CLLD</a:t>
              </a:r>
              <a:r>
                <a:rPr lang="el-GR" sz="900" b="1" dirty="0" smtClean="0">
                  <a:latin typeface="Arial" pitchFamily="34" charset="0"/>
                  <a:cs typeface="Arial" pitchFamily="34" charset="0"/>
                </a:rPr>
                <a:t>)</a:t>
              </a:r>
              <a:r>
                <a:rPr lang="en-US" sz="900" b="1" dirty="0" smtClean="0">
                  <a:latin typeface="Arial" pitchFamily="34" charset="0"/>
                  <a:cs typeface="Arial" pitchFamily="34" charset="0"/>
                </a:rPr>
                <a:t> – LEADER</a:t>
              </a:r>
              <a:r>
                <a:rPr lang="el-GR" sz="900" b="1" dirty="0" smtClean="0">
                  <a:latin typeface="Arial" pitchFamily="34" charset="0"/>
                  <a:cs typeface="Arial" pitchFamily="34" charset="0"/>
                </a:rPr>
                <a:t>»</a:t>
              </a:r>
            </a:p>
            <a:p>
              <a:pPr algn="ctr"/>
              <a:r>
                <a:rPr lang="el-GR" sz="900" b="1" dirty="0" smtClean="0">
                  <a:latin typeface="Arial" pitchFamily="34" charset="0"/>
                  <a:cs typeface="Arial" pitchFamily="34" charset="0"/>
                </a:rPr>
                <a:t>ΜΕΤΡΟ 19 ΤΟΥ ΠΑΑ 2014-2020 &amp; ΠΡΟΤΕΡΑΙΟΤΗΤΑ ΤΟΥ ΕΠΑΛΘ 2014-2020</a:t>
              </a:r>
              <a:endParaRPr lang="el-GR" sz="900" b="1" dirty="0">
                <a:latin typeface="Arial" pitchFamily="34" charset="0"/>
                <a:cs typeface="Arial" pitchFamily="34" charset="0"/>
              </a:endParaRPr>
            </a:p>
          </p:txBody>
        </p:sp>
      </p:grpSp>
    </p:spTree>
    <p:extLst>
      <p:ext uri="{BB962C8B-B14F-4D97-AF65-F5344CB8AC3E}">
        <p14:creationId xmlns:p14="http://schemas.microsoft.com/office/powerpoint/2010/main" val="12043178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989" y="0"/>
            <a:ext cx="6745286" cy="769441"/>
          </a:xfrm>
          <a:prstGeom prst="rect">
            <a:avLst/>
          </a:prstGeom>
          <a:solidFill>
            <a:schemeClr val="bg2">
              <a:lumMod val="50000"/>
            </a:schemeClr>
          </a:solidFill>
          <a:ln w="57150" cmpd="thickThin" algn="ctr">
            <a:noFill/>
            <a:miter lim="800000"/>
            <a:headEnd/>
            <a:tailEnd/>
          </a:ln>
        </p:spPr>
        <p:txBody>
          <a:bodyPr wrap="square">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endParaRPr lang="el-GR" dirty="0" smtClean="0"/>
          </a:p>
          <a:p>
            <a:r>
              <a:rPr lang="el-GR" sz="2400" dirty="0"/>
              <a:t>Τ</a:t>
            </a:r>
            <a:r>
              <a:rPr lang="el-GR" sz="2400" dirty="0" smtClean="0"/>
              <a:t>αμεία </a:t>
            </a:r>
            <a:r>
              <a:rPr lang="el-GR" sz="2400" dirty="0"/>
              <a:t>εκταμίευσης </a:t>
            </a:r>
            <a:r>
              <a:rPr lang="en-US" sz="2400" dirty="0"/>
              <a:t>CLLD</a:t>
            </a:r>
            <a:r>
              <a:rPr lang="el-GR" sz="2400" dirty="0"/>
              <a:t> 2014 - 2020</a:t>
            </a:r>
          </a:p>
        </p:txBody>
      </p:sp>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8958" y="1655763"/>
            <a:ext cx="8209506" cy="3293209"/>
          </a:xfrm>
          <a:prstGeom prst="rect">
            <a:avLst/>
          </a:prstGeom>
          <a:noFill/>
        </p:spPr>
        <p:txBody>
          <a:bodyPr wrap="square">
            <a:spAutoFit/>
          </a:bodyPr>
          <a:lstStyle/>
          <a:p>
            <a:pPr marL="457200" indent="-457200" algn="just" eaLnBrk="0" hangingPunct="0">
              <a:buClr>
                <a:schemeClr val="accent6">
                  <a:lumMod val="75000"/>
                </a:schemeClr>
              </a:buClr>
              <a:buFont typeface="+mj-lt"/>
              <a:buAutoNum type="arabicPeriod"/>
              <a:defRPr/>
            </a:pPr>
            <a:r>
              <a:rPr lang="el-GR"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Ευρωπαϊκό Γεωργικό Ταμείο Αγροτικής Ανάπτυξης (ΕΓΤΑΑ)</a:t>
            </a:r>
          </a:p>
          <a:p>
            <a:pPr algn="just" eaLnBrk="0" hangingPunct="0">
              <a:buClr>
                <a:schemeClr val="accent6">
                  <a:lumMod val="75000"/>
                </a:schemeClr>
              </a:buClr>
              <a:defRPr/>
            </a:pPr>
            <a:endParaRPr lang="el-GR"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eaLnBrk="0" hangingPunct="0">
              <a:buClr>
                <a:schemeClr val="accent6">
                  <a:lumMod val="75000"/>
                </a:schemeClr>
              </a:buClr>
              <a:buFont typeface="+mj-lt"/>
              <a:buAutoNum type="arabicPeriod"/>
              <a:defRPr/>
            </a:pPr>
            <a:endParaRPr lang="el-GR"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eaLnBrk="0" hangingPunct="0">
              <a:buClr>
                <a:schemeClr val="accent6">
                  <a:lumMod val="75000"/>
                </a:schemeClr>
              </a:buClr>
              <a:buFont typeface="+mj-lt"/>
              <a:buAutoNum type="arabicPeriod" startAt="2"/>
              <a:defRPr/>
            </a:pPr>
            <a:r>
              <a:rPr lang="el-GR"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Ευρωπαϊκό Ταμείο Θάλασσας και Αλιείας (ΕΤΘΑ)</a:t>
            </a:r>
          </a:p>
          <a:p>
            <a:pPr marL="457200" indent="-457200" algn="just" eaLnBrk="0" hangingPunct="0">
              <a:buClr>
                <a:schemeClr val="accent6">
                  <a:lumMod val="75000"/>
                </a:schemeClr>
              </a:buClr>
              <a:buFont typeface="+mj-lt"/>
              <a:buAutoNum type="arabicPeriod" startAt="2"/>
              <a:defRPr/>
            </a:pPr>
            <a:endParaRPr lang="el-GR" b="1"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just" eaLnBrk="0" hangingPunct="0">
              <a:buClr>
                <a:schemeClr val="accent6">
                  <a:lumMod val="75000"/>
                </a:schemeClr>
              </a:buClr>
              <a:buFont typeface="+mj-lt"/>
              <a:buAutoNum type="arabicPeriod" startAt="2"/>
              <a:defRPr/>
            </a:pPr>
            <a:endParaRPr lang="el-GR"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eaLnBrk="0" hangingPunct="0">
              <a:buClr>
                <a:schemeClr val="accent6">
                  <a:lumMod val="75000"/>
                </a:schemeClr>
              </a:buClr>
              <a:defRPr/>
            </a:pPr>
            <a:endParaRPr lang="el-GR" sz="20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5557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989" y="0"/>
            <a:ext cx="6337300" cy="769441"/>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endParaRPr lang="el-GR" dirty="0" smtClean="0"/>
          </a:p>
          <a:p>
            <a:r>
              <a:rPr lang="el-GR" sz="2400" dirty="0" smtClean="0"/>
              <a:t>ΕΓΚΕΚΡΙΜΕΝΗ ΔΗΜΟΣΙΑ ΔΑΠΑΝΗ </a:t>
            </a:r>
            <a:endParaRPr lang="el-GR" sz="2400" dirty="0"/>
          </a:p>
        </p:txBody>
      </p:sp>
      <p:pic>
        <p:nvPicPr>
          <p:cNvPr id="3"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9"/>
          <p:cNvSpPr>
            <a:spLocks noChangeArrowheads="1"/>
          </p:cNvSpPr>
          <p:nvPr/>
        </p:nvSpPr>
        <p:spPr bwMode="auto">
          <a:xfrm>
            <a:off x="520129" y="1340768"/>
            <a:ext cx="7993482" cy="4606389"/>
          </a:xfrm>
          <a:prstGeom prst="rect">
            <a:avLst/>
          </a:prstGeom>
          <a:noFill/>
          <a:ln w="9525">
            <a:noFill/>
            <a:miter lim="800000"/>
            <a:headEnd/>
            <a:tailEnd/>
          </a:ln>
        </p:spPr>
        <p:txBody>
          <a:bodyPr wrap="square">
            <a:spAutoFit/>
          </a:bodyPr>
          <a:lstStyle/>
          <a:p>
            <a:pPr>
              <a:lnSpc>
                <a:spcPts val="3200"/>
              </a:lnSpc>
              <a:spcBef>
                <a:spcPts val="600"/>
              </a:spcBef>
              <a:spcAft>
                <a:spcPts val="600"/>
              </a:spcAft>
              <a:buClr>
                <a:schemeClr val="accent1"/>
              </a:buClr>
              <a:buSzPct val="80000"/>
            </a:pPr>
            <a:r>
              <a:rPr lang="el-GR" altLang="en-US" sz="2000" b="1" dirty="0" smtClean="0">
                <a:solidFill>
                  <a:schemeClr val="accent6">
                    <a:lumMod val="50000"/>
                  </a:schemeClr>
                </a:solidFill>
                <a:latin typeface="Verdana" pitchFamily="34" charset="0"/>
              </a:rPr>
              <a:t>Το συνολικό ποσό Δημόσια Δαπάνης που εγκρίθηκε για το Τοπικό Πρόγραμμα της ΤΡΙΧΩΝΙΔΑ Α.Ε.                είναι: </a:t>
            </a:r>
            <a:r>
              <a:rPr lang="el-GR" altLang="en-US" sz="2000" b="1" dirty="0" smtClean="0">
                <a:solidFill>
                  <a:srgbClr val="FF0000"/>
                </a:solidFill>
                <a:latin typeface="Verdana" pitchFamily="34" charset="0"/>
              </a:rPr>
              <a:t>8.200.000 </a:t>
            </a:r>
            <a:r>
              <a:rPr lang="en-US" altLang="en-US" sz="2000" b="1" dirty="0" smtClean="0">
                <a:solidFill>
                  <a:srgbClr val="FF0000"/>
                </a:solidFill>
                <a:latin typeface="Verdana" pitchFamily="34" charset="0"/>
              </a:rPr>
              <a:t>(</a:t>
            </a:r>
            <a:r>
              <a:rPr lang="el-GR" altLang="en-US" sz="2000" b="1" dirty="0" smtClean="0">
                <a:solidFill>
                  <a:srgbClr val="FF0000"/>
                </a:solidFill>
                <a:latin typeface="Verdana" pitchFamily="34" charset="0"/>
              </a:rPr>
              <a:t>€</a:t>
            </a:r>
            <a:r>
              <a:rPr lang="en-US" altLang="en-US" sz="2000" b="1" dirty="0" smtClean="0">
                <a:solidFill>
                  <a:srgbClr val="FF0000"/>
                </a:solidFill>
                <a:latin typeface="Verdana" pitchFamily="34" charset="0"/>
              </a:rPr>
              <a:t>)</a:t>
            </a:r>
            <a:endParaRPr lang="el-GR" altLang="en-US" sz="2000" b="1" dirty="0" smtClean="0">
              <a:solidFill>
                <a:srgbClr val="FF0000"/>
              </a:solidFill>
              <a:latin typeface="Verdana" pitchFamily="34" charset="0"/>
            </a:endParaRPr>
          </a:p>
          <a:p>
            <a:pPr algn="just">
              <a:lnSpc>
                <a:spcPts val="3200"/>
              </a:lnSpc>
              <a:spcBef>
                <a:spcPts val="600"/>
              </a:spcBef>
              <a:spcAft>
                <a:spcPts val="600"/>
              </a:spcAft>
              <a:buClr>
                <a:schemeClr val="accent1"/>
              </a:buClr>
              <a:buSzPct val="80000"/>
            </a:pPr>
            <a:r>
              <a:rPr lang="el-GR" altLang="en-US" sz="2000" b="1" dirty="0" smtClean="0">
                <a:solidFill>
                  <a:schemeClr val="accent6">
                    <a:lumMod val="50000"/>
                  </a:schemeClr>
                </a:solidFill>
                <a:latin typeface="Verdana" pitchFamily="34" charset="0"/>
              </a:rPr>
              <a:t>Το οποίο αναλύεται ως εξής:</a:t>
            </a:r>
          </a:p>
          <a:p>
            <a:pPr marL="342900" indent="-342900" algn="just">
              <a:lnSpc>
                <a:spcPts val="3200"/>
              </a:lnSpc>
              <a:spcBef>
                <a:spcPts val="600"/>
              </a:spcBef>
              <a:spcAft>
                <a:spcPts val="600"/>
              </a:spcAft>
              <a:buClr>
                <a:schemeClr val="accent1"/>
              </a:buClr>
              <a:buSzPct val="80000"/>
              <a:buFont typeface="Wingdings" panose="05000000000000000000" pitchFamily="2" charset="2"/>
              <a:buChar char="§"/>
            </a:pPr>
            <a:r>
              <a:rPr lang="el-GR" altLang="en-US" sz="2000" b="1" dirty="0" smtClean="0">
                <a:solidFill>
                  <a:schemeClr val="accent6">
                    <a:lumMod val="50000"/>
                  </a:schemeClr>
                </a:solidFill>
                <a:latin typeface="Verdana" pitchFamily="34" charset="0"/>
              </a:rPr>
              <a:t>Ευρωπαϊκό </a:t>
            </a:r>
            <a:r>
              <a:rPr lang="el-GR" altLang="en-US" sz="2000" b="1" dirty="0">
                <a:solidFill>
                  <a:schemeClr val="accent6">
                    <a:lumMod val="50000"/>
                  </a:schemeClr>
                </a:solidFill>
                <a:latin typeface="Verdana" pitchFamily="34" charset="0"/>
              </a:rPr>
              <a:t>Γεωργικό Ταμείο Αγροτικής Ανάπτυξης (ΕΓΤΑΑ</a:t>
            </a:r>
            <a:r>
              <a:rPr lang="el-GR" altLang="en-US" sz="2000" b="1" dirty="0" smtClean="0">
                <a:solidFill>
                  <a:schemeClr val="accent6">
                    <a:lumMod val="50000"/>
                  </a:schemeClr>
                </a:solidFill>
                <a:latin typeface="Verdana" pitchFamily="34" charset="0"/>
              </a:rPr>
              <a:t>)</a:t>
            </a:r>
            <a:r>
              <a:rPr lang="en-US" altLang="en-US" sz="2000" b="1" dirty="0" smtClean="0">
                <a:solidFill>
                  <a:schemeClr val="accent6">
                    <a:lumMod val="50000"/>
                  </a:schemeClr>
                </a:solidFill>
                <a:latin typeface="Verdana" pitchFamily="34" charset="0"/>
              </a:rPr>
              <a:t> </a:t>
            </a:r>
            <a:r>
              <a:rPr lang="el-GR" altLang="en-US" sz="2000" b="1" dirty="0" smtClean="0">
                <a:solidFill>
                  <a:schemeClr val="accent6">
                    <a:lumMod val="50000"/>
                  </a:schemeClr>
                </a:solidFill>
                <a:latin typeface="Verdana" pitchFamily="34" charset="0"/>
              </a:rPr>
              <a:t>ΠΑΑ 2014-2020 Μέτρο 19:  </a:t>
            </a:r>
            <a:r>
              <a:rPr lang="el-GR" altLang="en-US" sz="2000" b="1" dirty="0" smtClean="0">
                <a:solidFill>
                  <a:srgbClr val="FF0000"/>
                </a:solidFill>
                <a:latin typeface="Verdana" pitchFamily="34" charset="0"/>
              </a:rPr>
              <a:t>6.300.000 (€)</a:t>
            </a:r>
          </a:p>
          <a:p>
            <a:pPr marL="342900" indent="-342900" algn="just">
              <a:lnSpc>
                <a:spcPts val="3200"/>
              </a:lnSpc>
              <a:spcBef>
                <a:spcPts val="600"/>
              </a:spcBef>
              <a:spcAft>
                <a:spcPts val="600"/>
              </a:spcAft>
              <a:buClr>
                <a:schemeClr val="accent1"/>
              </a:buClr>
              <a:buSzPct val="80000"/>
              <a:buFont typeface="Wingdings" panose="05000000000000000000" pitchFamily="2" charset="2"/>
              <a:buChar char="§"/>
            </a:pPr>
            <a:r>
              <a:rPr lang="el-GR" altLang="en-US" sz="2000" b="1" dirty="0" smtClean="0">
                <a:solidFill>
                  <a:schemeClr val="accent6">
                    <a:lumMod val="50000"/>
                  </a:schemeClr>
                </a:solidFill>
                <a:latin typeface="Verdana" pitchFamily="34" charset="0"/>
              </a:rPr>
              <a:t>Ευρωπαϊκό Ταμείο Θάλασσας και Αλιείας ΕΠΑΛΘ Προτεραιότητα 4:  </a:t>
            </a:r>
            <a:r>
              <a:rPr lang="el-GR" altLang="en-US" sz="2000" b="1" dirty="0" smtClean="0">
                <a:solidFill>
                  <a:srgbClr val="FF0000"/>
                </a:solidFill>
                <a:latin typeface="Verdana" pitchFamily="34" charset="0"/>
              </a:rPr>
              <a:t>1.900.000 (€)</a:t>
            </a:r>
          </a:p>
          <a:p>
            <a:pPr marL="176213" indent="-176213" algn="just">
              <a:lnSpc>
                <a:spcPct val="200000"/>
              </a:lnSpc>
              <a:spcBef>
                <a:spcPts val="600"/>
              </a:spcBef>
              <a:spcAft>
                <a:spcPts val="600"/>
              </a:spcAft>
              <a:buClr>
                <a:schemeClr val="accent1"/>
              </a:buClr>
              <a:buSzPct val="80000"/>
              <a:buFont typeface="Wingdings" pitchFamily="2" charset="2"/>
              <a:buChar char="v"/>
            </a:pPr>
            <a:endParaRPr lang="el-GR" altLang="en-US" sz="2000" b="1" dirty="0" smtClean="0">
              <a:solidFill>
                <a:srgbClr val="FF0000"/>
              </a:solidFill>
              <a:latin typeface="Verdana" pitchFamily="34" charset="0"/>
            </a:endParaRPr>
          </a:p>
        </p:txBody>
      </p:sp>
    </p:spTree>
    <p:extLst>
      <p:ext uri="{BB962C8B-B14F-4D97-AF65-F5344CB8AC3E}">
        <p14:creationId xmlns:p14="http://schemas.microsoft.com/office/powerpoint/2010/main" val="425791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2989" y="0"/>
            <a:ext cx="6337300" cy="941796"/>
          </a:xfrm>
          <a:prstGeom prst="rect">
            <a:avLst/>
          </a:prstGeom>
          <a:solidFill>
            <a:schemeClr val="bg2">
              <a:lumMod val="50000"/>
            </a:schemeClr>
          </a:solidFill>
          <a:ln w="57150" cmpd="thickThin" algn="ctr">
            <a:noFill/>
            <a:miter lim="800000"/>
            <a:headEnd/>
            <a:tailEnd/>
          </a:ln>
        </p:spPr>
        <p:txBody>
          <a:bodyPr>
            <a:spAutoFit/>
          </a:bodyPr>
          <a:lstStyle>
            <a:defPPr>
              <a:defRPr lang="el-GR"/>
            </a:defPPr>
            <a:lvl1pPr eaLnBrk="1" hangingPunct="1">
              <a:buFontTx/>
              <a:buNone/>
              <a:defRPr sz="2000" b="1">
                <a:solidFill>
                  <a:srgbClr val="663300"/>
                </a:solidFill>
                <a:latin typeface="Verdana" pitchFamily="34" charset="0"/>
              </a:defRPr>
            </a:lvl1pPr>
            <a:lvl2pPr marL="742950" indent="-285750" eaLnBrk="0" hangingPunct="0">
              <a:spcBef>
                <a:spcPct val="20000"/>
              </a:spcBef>
              <a:buChar char="–"/>
              <a:defRPr sz="2800">
                <a:latin typeface="Arial" charset="0"/>
              </a:defRPr>
            </a:lvl2pPr>
            <a:lvl3pPr marL="1143000" indent="-228600" eaLnBrk="0" hangingPunct="0">
              <a:spcBef>
                <a:spcPct val="20000"/>
              </a:spcBef>
              <a:buChar char="•"/>
              <a:defRPr>
                <a:latin typeface="Arial" charset="0"/>
              </a:defRPr>
            </a:lvl3pPr>
            <a:lvl4pPr marL="1600200" indent="-228600" eaLnBrk="0" hangingPunct="0">
              <a:spcBef>
                <a:spcPct val="20000"/>
              </a:spcBef>
              <a:buChar char="–"/>
              <a:defRPr sz="2000">
                <a:latin typeface="Arial" charset="0"/>
              </a:defRPr>
            </a:lvl4pPr>
            <a:lvl5pPr marL="2057400" indent="-228600" eaLnBrk="0" hangingPunct="0">
              <a:spcBef>
                <a:spcPct val="20000"/>
              </a:spcBef>
              <a:buChar char="»"/>
              <a:defRPr sz="2000">
                <a:latin typeface="Arial" charset="0"/>
              </a:defRPr>
            </a:lvl5pPr>
            <a:lvl6pPr marL="2514600" indent="-228600" eaLnBrk="0" fontAlgn="base" hangingPunct="0">
              <a:spcBef>
                <a:spcPct val="20000"/>
              </a:spcBef>
              <a:spcAft>
                <a:spcPct val="0"/>
              </a:spcAft>
              <a:buChar char="»"/>
              <a:defRPr sz="2000">
                <a:latin typeface="Arial" charset="0"/>
              </a:defRPr>
            </a:lvl6pPr>
            <a:lvl7pPr marL="2971800" indent="-228600" eaLnBrk="0" fontAlgn="base" hangingPunct="0">
              <a:spcBef>
                <a:spcPct val="20000"/>
              </a:spcBef>
              <a:spcAft>
                <a:spcPct val="0"/>
              </a:spcAft>
              <a:buChar char="»"/>
              <a:defRPr sz="2000">
                <a:latin typeface="Arial" charset="0"/>
              </a:defRPr>
            </a:lvl7pPr>
            <a:lvl8pPr marL="3429000" indent="-228600" eaLnBrk="0" fontAlgn="base" hangingPunct="0">
              <a:spcBef>
                <a:spcPct val="20000"/>
              </a:spcBef>
              <a:spcAft>
                <a:spcPct val="0"/>
              </a:spcAft>
              <a:buChar char="»"/>
              <a:defRPr sz="2000">
                <a:latin typeface="Arial" charset="0"/>
              </a:defRPr>
            </a:lvl8pPr>
            <a:lvl9pPr marL="3886200" indent="-228600" eaLnBrk="0" fontAlgn="base" hangingPunct="0">
              <a:spcBef>
                <a:spcPct val="20000"/>
              </a:spcBef>
              <a:spcAft>
                <a:spcPct val="0"/>
              </a:spcAft>
              <a:buChar char="»"/>
              <a:defRPr sz="2000">
                <a:latin typeface="Arial" charset="0"/>
              </a:defRPr>
            </a:lvl9pPr>
          </a:lstStyle>
          <a:p>
            <a:pPr>
              <a:lnSpc>
                <a:spcPct val="115000"/>
              </a:lnSpc>
              <a:spcAft>
                <a:spcPts val="1000"/>
              </a:spcAft>
            </a:pPr>
            <a:r>
              <a:rPr lang="el-GR" sz="2400" dirty="0">
                <a:latin typeface="Tahoma"/>
                <a:ea typeface="Calibri"/>
                <a:cs typeface="Times New Roman"/>
              </a:rPr>
              <a:t>Ποιος αποφασίζει για τον τρόπο υλοποίησης του Προγράμματος;</a:t>
            </a:r>
            <a:endParaRPr lang="el-GR" sz="2400" dirty="0">
              <a:effectLst/>
              <a:latin typeface="Calibri"/>
              <a:ea typeface="Calibri"/>
              <a:cs typeface="Times New Roman"/>
            </a:endParaRPr>
          </a:p>
        </p:txBody>
      </p:sp>
      <p:pic>
        <p:nvPicPr>
          <p:cNvPr id="13316" name="Picture1" descr="trihonida_transparent_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75" y="41275"/>
            <a:ext cx="588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D:\Optiplex\Pictures\LOGOS ΔΙΑΦΟΡΑ\LOGO ΠΡΟΣΕΓΓΙΣΗ LEAD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7" y="84142"/>
            <a:ext cx="57626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035" y="1124744"/>
            <a:ext cx="8461930" cy="3016210"/>
          </a:xfrm>
          <a:prstGeom prst="rect">
            <a:avLst/>
          </a:prstGeom>
          <a:noFill/>
        </p:spPr>
        <p:txBody>
          <a:bodyPr wrap="square" rtlCol="0">
            <a:spAutoFit/>
          </a:bodyPr>
          <a:lstStyle/>
          <a:p>
            <a:pPr algn="just">
              <a:spcBef>
                <a:spcPts val="600"/>
              </a:spcBef>
              <a:spcAft>
                <a:spcPts val="600"/>
              </a:spcAft>
            </a:pPr>
            <a:r>
              <a:rPr lang="el-GR"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Με απόφαση του Δ.Σ. της ΤΡΙΧΩΝΙΔΑ Α.Ε. έχει συσταθεί “Επιτροπή Διαχείρισης Προγράμματος ” (Ε.Δ.Π.).</a:t>
            </a:r>
          </a:p>
          <a:p>
            <a:pPr algn="just">
              <a:spcBef>
                <a:spcPts val="600"/>
              </a:spcBef>
              <a:spcAft>
                <a:spcPts val="600"/>
              </a:spcAft>
            </a:pPr>
            <a:endParaRPr lang="el-GR" sz="1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lnSpc>
                <a:spcPts val="2400"/>
              </a:lnSpc>
              <a:spcBef>
                <a:spcPts val="600"/>
              </a:spcBef>
              <a:spcAft>
                <a:spcPts val="600"/>
              </a:spcAft>
            </a:pPr>
            <a:r>
              <a:rPr lang="el-GR"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Το επίπεδο λήψης αποφάσεων (Επιτροπή Διαχείρισης Προγράμματος – ΕΔΠ), αποτελείται από εκπροσώπους δημόσιων και ιδιωτικών τοπικών κοινωνικοοικονομικών συμφερόντων, στο οποίο ούτε ο δημόσιος τομέας ούτε καμία ομάδα συμφερόντων δεν αντιπροσωπεύει ποσοστό άνω του </a:t>
            </a:r>
            <a:r>
              <a:rPr lang="el-GR"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49%</a:t>
            </a:r>
            <a:r>
              <a:rPr lang="el-GR" sz="20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των δικαιωμάτων ψήφου. </a:t>
            </a:r>
            <a:endParaRPr lang="el-GR"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509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2746</TotalTime>
  <Words>1384</Words>
  <Application>Microsoft Office PowerPoint</Application>
  <PresentationFormat>Προβολή στην οθόνη (4:3)</PresentationFormat>
  <Paragraphs>281</Paragraphs>
  <Slides>22</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Διαστημικό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QUEST</dc:creator>
  <cp:lastModifiedBy>Vero</cp:lastModifiedBy>
  <cp:revision>243</cp:revision>
  <cp:lastPrinted>2019-04-18T10:15:28Z</cp:lastPrinted>
  <dcterms:created xsi:type="dcterms:W3CDTF">2008-05-03T16:57:03Z</dcterms:created>
  <dcterms:modified xsi:type="dcterms:W3CDTF">2019-04-18T11:02:32Z</dcterms:modified>
</cp:coreProperties>
</file>