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sldIdLst>
    <p:sldId id="256" r:id="rId2"/>
    <p:sldId id="292" r:id="rId3"/>
    <p:sldId id="294" r:id="rId4"/>
    <p:sldId id="295" r:id="rId5"/>
    <p:sldId id="300" r:id="rId6"/>
    <p:sldId id="299" r:id="rId7"/>
    <p:sldId id="304" r:id="rId8"/>
    <p:sldId id="301" r:id="rId9"/>
    <p:sldId id="278" r:id="rId10"/>
    <p:sldId id="305" r:id="rId11"/>
    <p:sldId id="297" r:id="rId12"/>
    <p:sldId id="310" r:id="rId13"/>
    <p:sldId id="298" r:id="rId14"/>
    <p:sldId id="306" r:id="rId15"/>
    <p:sldId id="307" r:id="rId16"/>
    <p:sldId id="308" r:id="rId17"/>
    <p:sldId id="290" r:id="rId18"/>
    <p:sldId id="284"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59595B"/>
    <a:srgbClr val="F2F2F2"/>
    <a:srgbClr val="E0E0E0"/>
    <a:srgbClr val="FFFFFF"/>
    <a:srgbClr val="A48A7A"/>
    <a:srgbClr val="FFCC0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103" autoAdjust="0"/>
  </p:normalViewPr>
  <p:slideViewPr>
    <p:cSldViewPr snapToGrid="0">
      <p:cViewPr>
        <p:scale>
          <a:sx n="65" d="100"/>
          <a:sy n="65" d="100"/>
        </p:scale>
        <p:origin x="1328"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ECB05-9E89-4DE3-B14F-E911F96EE015}" type="datetimeFigureOut">
              <a:rPr lang="it-IT" smtClean="0"/>
              <a:t>15/05/2018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3000D-8275-4E1C-BCD5-2CA9A1F63492}" type="slidenum">
              <a:rPr lang="it-IT" smtClean="0"/>
              <a:t>‹N›</a:t>
            </a:fld>
            <a:endParaRPr lang="it-IT"/>
          </a:p>
        </p:txBody>
      </p:sp>
    </p:spTree>
    <p:extLst>
      <p:ext uri="{BB962C8B-B14F-4D97-AF65-F5344CB8AC3E}">
        <p14:creationId xmlns:p14="http://schemas.microsoft.com/office/powerpoint/2010/main" val="15025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FB3000D-8275-4E1C-BCD5-2CA9A1F63492}" type="slidenum">
              <a:rPr lang="it-IT" smtClean="0"/>
              <a:t>2</a:t>
            </a:fld>
            <a:endParaRPr lang="it-IT"/>
          </a:p>
        </p:txBody>
      </p:sp>
    </p:spTree>
    <p:extLst>
      <p:ext uri="{BB962C8B-B14F-4D97-AF65-F5344CB8AC3E}">
        <p14:creationId xmlns:p14="http://schemas.microsoft.com/office/powerpoint/2010/main" val="364375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smtClean="0">
                <a:latin typeface="Calibri" panose="020F0502020204030204" pitchFamily="34" charset="0"/>
              </a:rPr>
              <a:t>Plantations</a:t>
            </a:r>
            <a:r>
              <a:rPr lang="it-IT" dirty="0" smtClean="0">
                <a:latin typeface="Calibri" panose="020F0502020204030204" pitchFamily="34" charset="0"/>
              </a:rPr>
              <a:t> with soft </a:t>
            </a:r>
            <a:r>
              <a:rPr lang="it-IT" dirty="0" err="1" smtClean="0">
                <a:latin typeface="Calibri" panose="020F0502020204030204" pitchFamily="34" charset="0"/>
              </a:rPr>
              <a:t>fruit</a:t>
            </a:r>
            <a:r>
              <a:rPr lang="it-IT" dirty="0" smtClean="0">
                <a:latin typeface="Calibri" panose="020F0502020204030204" pitchFamily="34" charset="0"/>
              </a:rPr>
              <a:t>, </a:t>
            </a:r>
            <a:r>
              <a:rPr lang="en-US" dirty="0" smtClean="0">
                <a:latin typeface="Calibri" panose="020F0502020204030204" pitchFamily="34" charset="0"/>
              </a:rPr>
              <a:t>citrus, olives but also vineyards can cover quite a significant surface. In order to estimate the residue potential the permanent cropping areas derived from Eurostat 2015 were combined with average harvest ratios per type of permanent crop. The harvest ratios were derived from several publications.</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FB3000D-8275-4E1C-BCD5-2CA9A1F63492}" type="slidenum">
              <a:rPr lang="it-IT" smtClean="0"/>
              <a:t>7</a:t>
            </a:fld>
            <a:endParaRPr lang="it-IT"/>
          </a:p>
        </p:txBody>
      </p:sp>
    </p:spTree>
    <p:extLst>
      <p:ext uri="{BB962C8B-B14F-4D97-AF65-F5344CB8AC3E}">
        <p14:creationId xmlns:p14="http://schemas.microsoft.com/office/powerpoint/2010/main" val="119212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CFDBCE6-951B-49FA-BEC3-CAD406B7E5D0}" type="datetimeFigureOut">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422619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FDBCE6-951B-49FA-BEC3-CAD406B7E5D0}" type="datetimeFigureOut">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386833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FDBCE6-951B-49FA-BEC3-CAD406B7E5D0}" type="datetimeFigureOut">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3850113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8" name="Immagine 9" descr="uprunning-qualit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5465" y="1989030"/>
            <a:ext cx="3880394" cy="996914"/>
          </a:xfrm>
          <a:prstGeom prst="rect">
            <a:avLst/>
          </a:prstGeom>
        </p:spPr>
      </p:pic>
      <p:sp>
        <p:nvSpPr>
          <p:cNvPr id="9" name="Subtitle 2"/>
          <p:cNvSpPr txBox="1">
            <a:spLocks/>
          </p:cNvSpPr>
          <p:nvPr userDrawn="1"/>
        </p:nvSpPr>
        <p:spPr>
          <a:xfrm>
            <a:off x="1965972" y="2488826"/>
            <a:ext cx="5119380" cy="1520413"/>
          </a:xfrm>
          <a:prstGeom prst="rect">
            <a:avLst/>
          </a:prstGeom>
        </p:spPr>
        <p:txBody>
          <a:bodyPr vert="horz" lIns="91440" tIns="45720" rIns="91440" bIns="45720" rtlCol="0" anchor="ctr" anchorCtr="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GB" sz="1400" noProof="0" dirty="0">
                <a:solidFill>
                  <a:schemeClr val="tx1">
                    <a:lumMod val="50000"/>
                    <a:lumOff val="50000"/>
                  </a:schemeClr>
                </a:solidFill>
                <a:latin typeface="Abel"/>
              </a:rPr>
              <a:t>Take-off for sustainable supply of woody biomass from agrarian pruning and plantation removal</a:t>
            </a:r>
          </a:p>
        </p:txBody>
      </p:sp>
      <p:sp>
        <p:nvSpPr>
          <p:cNvPr id="10" name="Título 43"/>
          <p:cNvSpPr>
            <a:spLocks noGrp="1"/>
          </p:cNvSpPr>
          <p:nvPr>
            <p:ph type="title" hasCustomPrompt="1"/>
          </p:nvPr>
        </p:nvSpPr>
        <p:spPr>
          <a:xfrm>
            <a:off x="-10244" y="3846253"/>
            <a:ext cx="9152021" cy="1325563"/>
          </a:xfrm>
          <a:prstGeom prst="rect">
            <a:avLst/>
          </a:prstGeom>
        </p:spPr>
        <p:txBody>
          <a:bodyPr>
            <a:noAutofit/>
          </a:bodyPr>
          <a:lstStyle>
            <a:lvl1pPr algn="ctr">
              <a:defRPr sz="2800" baseline="0">
                <a:solidFill>
                  <a:srgbClr val="C2D349"/>
                </a:solidFill>
                <a:latin typeface="Arial" panose="020B0604020202020204" pitchFamily="34" charset="0"/>
                <a:cs typeface="Arial" panose="020B0604020202020204" pitchFamily="34" charset="0"/>
              </a:defRPr>
            </a:lvl1pPr>
          </a:lstStyle>
          <a:p>
            <a:r>
              <a:rPr lang="en-GB" noProof="0" dirty="0"/>
              <a:t>THANK YOU VERY MUCH FOR YOUR ATTENTION</a:t>
            </a:r>
          </a:p>
        </p:txBody>
      </p:sp>
    </p:spTree>
    <p:extLst>
      <p:ext uri="{BB962C8B-B14F-4D97-AF65-F5344CB8AC3E}">
        <p14:creationId xmlns:p14="http://schemas.microsoft.com/office/powerpoint/2010/main" val="8916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FDBCE6-951B-49FA-BEC3-CAD406B7E5D0}" type="datetimeFigureOut">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20257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CFDBCE6-951B-49FA-BEC3-CAD406B7E5D0}" type="datetimeFigureOut">
              <a:rPr lang="it-IT" smtClean="0"/>
              <a:t>15/05/2018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79120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CFDBCE6-951B-49FA-BEC3-CAD406B7E5D0}" type="datetimeFigureOut">
              <a:rPr lang="it-IT" smtClean="0"/>
              <a:t>15/05/2018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429121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CFDBCE6-951B-49FA-BEC3-CAD406B7E5D0}" type="datetimeFigureOut">
              <a:rPr lang="it-IT" smtClean="0"/>
              <a:t>15/05/2018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262248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CFDBCE6-951B-49FA-BEC3-CAD406B7E5D0}" type="datetimeFigureOut">
              <a:rPr lang="it-IT" smtClean="0"/>
              <a:t>15/05/2018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15846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DBCE6-951B-49FA-BEC3-CAD406B7E5D0}" type="datetimeFigureOut">
              <a:rPr lang="it-IT" smtClean="0"/>
              <a:t>15/05/2018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163196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FDBCE6-951B-49FA-BEC3-CAD406B7E5D0}" type="datetimeFigureOut">
              <a:rPr lang="it-IT" smtClean="0"/>
              <a:t>15/05/2018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168409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FDBCE6-951B-49FA-BEC3-CAD406B7E5D0}" type="datetimeFigureOut">
              <a:rPr lang="it-IT" smtClean="0"/>
              <a:t>15/05/2018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5BB462-3C58-42C1-AE63-5612DD929C68}" type="slidenum">
              <a:rPr lang="it-IT" smtClean="0"/>
              <a:t>‹N›</a:t>
            </a:fld>
            <a:endParaRPr lang="it-IT"/>
          </a:p>
        </p:txBody>
      </p:sp>
    </p:spTree>
    <p:extLst>
      <p:ext uri="{BB962C8B-B14F-4D97-AF65-F5344CB8AC3E}">
        <p14:creationId xmlns:p14="http://schemas.microsoft.com/office/powerpoint/2010/main" val="55920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DBCE6-951B-49FA-BEC3-CAD406B7E5D0}" type="datetimeFigureOut">
              <a:rPr lang="it-IT" smtClean="0"/>
              <a:t>15/05/2018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BB462-3C58-42C1-AE63-5612DD929C68}" type="slidenum">
              <a:rPr lang="it-IT" smtClean="0"/>
              <a:t>‹N›</a:t>
            </a:fld>
            <a:endParaRPr lang="it-IT"/>
          </a:p>
        </p:txBody>
      </p:sp>
    </p:spTree>
    <p:extLst>
      <p:ext uri="{BB962C8B-B14F-4D97-AF65-F5344CB8AC3E}">
        <p14:creationId xmlns:p14="http://schemas.microsoft.com/office/powerpoint/2010/main" val="32084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p-running-observatory.eu/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680" y="2458289"/>
            <a:ext cx="4239936" cy="11607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p-running-observatory.eu/images/e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6" y="5939750"/>
            <a:ext cx="1160372" cy="756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245060" y="5797871"/>
            <a:ext cx="9099549" cy="461665"/>
          </a:xfrm>
          <a:prstGeom prst="rect">
            <a:avLst/>
          </a:prstGeom>
        </p:spPr>
        <p:txBody>
          <a:bodyPr wrap="square">
            <a:spAutoFit/>
          </a:bodyPr>
          <a:lstStyle/>
          <a:p>
            <a:r>
              <a:rPr lang="en-US" sz="1200" b="0" i="1" dirty="0" smtClean="0">
                <a:solidFill>
                  <a:srgbClr val="59595B"/>
                </a:solidFill>
                <a:effectLst/>
                <a:latin typeface="Roboto"/>
              </a:rPr>
              <a:t>This project has received funding from the European Union’s Horizon 2020 research and innovation </a:t>
            </a:r>
            <a:r>
              <a:rPr lang="en-US" sz="1200" b="0" i="1" dirty="0" err="1" smtClean="0">
                <a:solidFill>
                  <a:srgbClr val="59595B"/>
                </a:solidFill>
                <a:effectLst/>
                <a:latin typeface="Roboto"/>
              </a:rPr>
              <a:t>programme</a:t>
            </a:r>
            <a:r>
              <a:rPr lang="en-US" sz="1200" b="0" i="1" dirty="0" smtClean="0">
                <a:solidFill>
                  <a:srgbClr val="59595B"/>
                </a:solidFill>
                <a:effectLst/>
                <a:latin typeface="Roboto"/>
              </a:rPr>
              <a:t>. </a:t>
            </a:r>
            <a:endParaRPr lang="en-US" sz="1200" i="1" dirty="0">
              <a:solidFill>
                <a:srgbClr val="59595B"/>
              </a:solidFill>
              <a:latin typeface="Roboto"/>
            </a:endParaRPr>
          </a:p>
          <a:p>
            <a:r>
              <a:rPr lang="en-US" sz="1200" b="0" i="1" dirty="0" smtClean="0">
                <a:solidFill>
                  <a:srgbClr val="59595B"/>
                </a:solidFill>
                <a:effectLst/>
                <a:latin typeface="Roboto"/>
              </a:rPr>
              <a:t>Grant </a:t>
            </a:r>
            <a:r>
              <a:rPr lang="en-US" sz="1200" i="1" dirty="0">
                <a:solidFill>
                  <a:srgbClr val="59595B"/>
                </a:solidFill>
                <a:latin typeface="Roboto"/>
              </a:rPr>
              <a:t>A</a:t>
            </a:r>
            <a:r>
              <a:rPr lang="en-US" sz="1200" b="0" i="1" dirty="0" smtClean="0">
                <a:solidFill>
                  <a:srgbClr val="59595B"/>
                </a:solidFill>
                <a:effectLst/>
                <a:latin typeface="Roboto"/>
              </a:rPr>
              <a:t>greement No 691748</a:t>
            </a:r>
            <a:endParaRPr lang="it-IT" sz="1200" dirty="0">
              <a:solidFill>
                <a:srgbClr val="59595B"/>
              </a:solidFill>
            </a:endParaRPr>
          </a:p>
        </p:txBody>
      </p:sp>
      <p:sp>
        <p:nvSpPr>
          <p:cNvPr id="13" name="Marcador de texto 2"/>
          <p:cNvSpPr txBox="1">
            <a:spLocks/>
          </p:cNvSpPr>
          <p:nvPr/>
        </p:nvSpPr>
        <p:spPr>
          <a:xfrm>
            <a:off x="26894" y="3590945"/>
            <a:ext cx="8623300" cy="1242093"/>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A48A7A"/>
                </a:solidFill>
              </a:rPr>
              <a:t>Take-off for sustainable supply of woody biomass</a:t>
            </a:r>
          </a:p>
          <a:p>
            <a:r>
              <a:rPr lang="en-US" sz="2800" b="1" dirty="0" smtClean="0">
                <a:solidFill>
                  <a:srgbClr val="A48A7A"/>
                </a:solidFill>
              </a:rPr>
              <a:t>from agrarian pruning and plantation removal</a:t>
            </a:r>
            <a:endParaRPr lang="en-US" sz="2800" b="1" dirty="0">
              <a:solidFill>
                <a:srgbClr val="A48A7A"/>
              </a:solidFill>
            </a:endParaRPr>
          </a:p>
        </p:txBody>
      </p:sp>
      <p:sp>
        <p:nvSpPr>
          <p:cNvPr id="14" name="Marcador de texto 2"/>
          <p:cNvSpPr txBox="1">
            <a:spLocks/>
          </p:cNvSpPr>
          <p:nvPr/>
        </p:nvSpPr>
        <p:spPr>
          <a:xfrm>
            <a:off x="2124544" y="4698433"/>
            <a:ext cx="4428000" cy="792000"/>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smtClean="0">
                <a:solidFill>
                  <a:srgbClr val="59595B"/>
                </a:solidFill>
              </a:rPr>
              <a:t>Prof. Massimo Monteleone</a:t>
            </a:r>
          </a:p>
          <a:p>
            <a:r>
              <a:rPr lang="en-US" sz="1800" b="1" dirty="0" smtClean="0">
                <a:solidFill>
                  <a:srgbClr val="59595B"/>
                </a:solidFill>
              </a:rPr>
              <a:t>University of Foggia, Italy</a:t>
            </a:r>
            <a:endParaRPr lang="en-US" sz="1800" b="1" dirty="0">
              <a:solidFill>
                <a:srgbClr val="59595B"/>
              </a:solidFill>
            </a:endParaRPr>
          </a:p>
        </p:txBody>
      </p:sp>
      <p:sp>
        <p:nvSpPr>
          <p:cNvPr id="15" name="Rettangolo 14"/>
          <p:cNvSpPr/>
          <p:nvPr/>
        </p:nvSpPr>
        <p:spPr>
          <a:xfrm>
            <a:off x="4304150" y="6177648"/>
            <a:ext cx="4839849" cy="646331"/>
          </a:xfrm>
          <a:prstGeom prst="rect">
            <a:avLst/>
          </a:prstGeom>
        </p:spPr>
        <p:txBody>
          <a:bodyPr wrap="square">
            <a:spAutoFit/>
          </a:bodyPr>
          <a:lstStyle/>
          <a:p>
            <a:r>
              <a:rPr lang="en-US" sz="1200" b="0" i="1" dirty="0" smtClean="0">
                <a:solidFill>
                  <a:srgbClr val="59595B"/>
                </a:solidFill>
                <a:effectLst/>
                <a:latin typeface="Roboto"/>
              </a:rPr>
              <a:t>Disclaimer: this document reflects the author’s view only, and INEA is not responsible for any use that may be made of the information it contains</a:t>
            </a:r>
            <a:endParaRPr lang="it-IT" sz="1200" dirty="0">
              <a:solidFill>
                <a:srgbClr val="59595B"/>
              </a:solidFill>
            </a:endParaRPr>
          </a:p>
        </p:txBody>
      </p:sp>
      <p:sp>
        <p:nvSpPr>
          <p:cNvPr id="18" name="Rettangolo 17"/>
          <p:cNvSpPr/>
          <p:nvPr/>
        </p:nvSpPr>
        <p:spPr>
          <a:xfrm>
            <a:off x="1245060" y="6177648"/>
            <a:ext cx="3127331" cy="646331"/>
          </a:xfrm>
          <a:prstGeom prst="rect">
            <a:avLst/>
          </a:prstGeom>
        </p:spPr>
        <p:txBody>
          <a:bodyPr wrap="none">
            <a:spAutoFit/>
          </a:bodyPr>
          <a:lstStyle/>
          <a:p>
            <a:r>
              <a:rPr lang="en-GB" sz="1200" b="0" i="1" u="none" strike="noStrike" baseline="0" dirty="0" smtClean="0">
                <a:solidFill>
                  <a:srgbClr val="59595B"/>
                </a:solidFill>
                <a:latin typeface="CIDFont+F3"/>
              </a:rPr>
              <a:t>EUROPEAN COMMISSION</a:t>
            </a:r>
          </a:p>
          <a:p>
            <a:r>
              <a:rPr lang="en-GB" sz="1200" i="1" dirty="0" smtClean="0">
                <a:solidFill>
                  <a:srgbClr val="59595B"/>
                </a:solidFill>
                <a:latin typeface="CIDFont+F3"/>
              </a:rPr>
              <a:t>Innovation and Networks Executive Agency</a:t>
            </a:r>
          </a:p>
          <a:p>
            <a:r>
              <a:rPr lang="en-GB" sz="1200" i="1" dirty="0" smtClean="0">
                <a:solidFill>
                  <a:srgbClr val="59595B"/>
                </a:solidFill>
                <a:latin typeface="CIDFont+F3"/>
              </a:rPr>
              <a:t>ENERGY RESEARCH</a:t>
            </a:r>
          </a:p>
        </p:txBody>
      </p:sp>
      <p:pic>
        <p:nvPicPr>
          <p:cNvPr id="3" name="Picture 4" descr="Risultati immagini per european parlia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1" y="0"/>
            <a:ext cx="2475177" cy="1351577"/>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15"/>
          <p:cNvSpPr/>
          <p:nvPr/>
        </p:nvSpPr>
        <p:spPr>
          <a:xfrm>
            <a:off x="-37188" y="1430296"/>
            <a:ext cx="2682914" cy="338554"/>
          </a:xfrm>
          <a:prstGeom prst="rect">
            <a:avLst/>
          </a:prstGeom>
        </p:spPr>
        <p:txBody>
          <a:bodyPr wrap="none">
            <a:spAutoFit/>
          </a:bodyPr>
          <a:lstStyle/>
          <a:p>
            <a:r>
              <a:rPr lang="it-IT" sz="1600" b="0" i="0" u="none" strike="noStrike" baseline="0" dirty="0" smtClean="0">
                <a:solidFill>
                  <a:srgbClr val="59595B"/>
                </a:solidFill>
                <a:latin typeface="CIDFont+F3"/>
              </a:rPr>
              <a:t>EUROPEAN PARLIAMENT</a:t>
            </a:r>
          </a:p>
        </p:txBody>
      </p:sp>
      <p:sp>
        <p:nvSpPr>
          <p:cNvPr id="17" name="Rettangolo 16"/>
          <p:cNvSpPr/>
          <p:nvPr/>
        </p:nvSpPr>
        <p:spPr>
          <a:xfrm>
            <a:off x="3179104" y="0"/>
            <a:ext cx="5586593" cy="1800493"/>
          </a:xfrm>
          <a:prstGeom prst="rect">
            <a:avLst/>
          </a:prstGeom>
        </p:spPr>
        <p:txBody>
          <a:bodyPr wrap="square">
            <a:spAutoFit/>
          </a:bodyPr>
          <a:lstStyle/>
          <a:p>
            <a:r>
              <a:rPr lang="en-GB" sz="2800" b="0" i="0" u="none" strike="noStrike" baseline="0" dirty="0" smtClean="0">
                <a:solidFill>
                  <a:srgbClr val="59595B"/>
                </a:solidFill>
                <a:latin typeface="CIDFont+F3"/>
              </a:rPr>
              <a:t>Workshop on</a:t>
            </a:r>
          </a:p>
          <a:p>
            <a:r>
              <a:rPr lang="en-GB" sz="2800" b="0" i="0" u="none" strike="noStrike" baseline="0" dirty="0" smtClean="0">
                <a:solidFill>
                  <a:srgbClr val="59595B"/>
                </a:solidFill>
                <a:latin typeface="CIDFont+F3"/>
              </a:rPr>
              <a:t>AGRO-RESIDUES AT THE CROSSROAD TOWARDS 2030</a:t>
            </a:r>
          </a:p>
          <a:p>
            <a:endParaRPr lang="en-GB" sz="900" b="0" i="0" u="none" strike="noStrike" baseline="0" dirty="0" smtClean="0">
              <a:solidFill>
                <a:srgbClr val="59595B"/>
              </a:solidFill>
              <a:latin typeface="CIDFont+F3"/>
            </a:endParaRPr>
          </a:p>
          <a:p>
            <a:r>
              <a:rPr lang="en-GB" b="0" i="0" u="none" strike="noStrike" baseline="0" dirty="0" smtClean="0">
                <a:solidFill>
                  <a:srgbClr val="59595B"/>
                </a:solidFill>
                <a:latin typeface="CIDFont+F3"/>
              </a:rPr>
              <a:t>Brussels, European </a:t>
            </a:r>
            <a:r>
              <a:rPr lang="en-GB" dirty="0" smtClean="0">
                <a:solidFill>
                  <a:srgbClr val="59595B"/>
                </a:solidFill>
                <a:latin typeface="CIDFont+F3"/>
              </a:rPr>
              <a:t>P</a:t>
            </a:r>
            <a:r>
              <a:rPr lang="en-GB" b="0" i="0" u="none" strike="noStrike" baseline="0" dirty="0" smtClean="0">
                <a:solidFill>
                  <a:srgbClr val="59595B"/>
                </a:solidFill>
                <a:latin typeface="CIDFont+F3"/>
              </a:rPr>
              <a:t>arliament</a:t>
            </a:r>
            <a:r>
              <a:rPr lang="en-GB" dirty="0" smtClean="0">
                <a:solidFill>
                  <a:srgbClr val="59595B"/>
                </a:solidFill>
                <a:latin typeface="CIDFont+F3"/>
              </a:rPr>
              <a:t>, </a:t>
            </a:r>
            <a:r>
              <a:rPr lang="en-GB" b="0" i="0" u="none" strike="noStrike" baseline="0" dirty="0" smtClean="0">
                <a:solidFill>
                  <a:srgbClr val="59595B"/>
                </a:solidFill>
                <a:latin typeface="CIDFont+F3"/>
              </a:rPr>
              <a:t>17 May 2018</a:t>
            </a:r>
          </a:p>
        </p:txBody>
      </p:sp>
    </p:spTree>
    <p:extLst>
      <p:ext uri="{BB962C8B-B14F-4D97-AF65-F5344CB8AC3E}">
        <p14:creationId xmlns:p14="http://schemas.microsoft.com/office/powerpoint/2010/main" val="161621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10</a:t>
              </a:r>
              <a:endParaRPr lang="it-IT" sz="1600" b="1" dirty="0">
                <a:solidFill>
                  <a:schemeClr val="bg1"/>
                </a:solidFill>
              </a:endParaRPr>
            </a:p>
          </p:txBody>
        </p:sp>
      </p:grpSp>
      <p:sp>
        <p:nvSpPr>
          <p:cNvPr id="7" name="CasellaDiTesto 6"/>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04</a:t>
            </a:r>
            <a:endParaRPr lang="it-IT" b="1" dirty="0">
              <a:solidFill>
                <a:srgbClr val="A48A7A"/>
              </a:solidFill>
            </a:endParaRPr>
          </a:p>
        </p:txBody>
      </p:sp>
      <p:sp>
        <p:nvSpPr>
          <p:cNvPr id="12" name="Rettangolo 11"/>
          <p:cNvSpPr/>
          <p:nvPr/>
        </p:nvSpPr>
        <p:spPr>
          <a:xfrm>
            <a:off x="2515933" y="1906899"/>
            <a:ext cx="6732000" cy="3524042"/>
          </a:xfrm>
          <a:prstGeom prst="rect">
            <a:avLst/>
          </a:prstGeom>
        </p:spPr>
        <p:txBody>
          <a:bodyPr wrap="square">
            <a:spAutoFit/>
          </a:bodyPr>
          <a:lstStyle/>
          <a:p>
            <a:pPr>
              <a:spcAft>
                <a:spcPts val="1800"/>
              </a:spcAft>
            </a:pPr>
            <a:r>
              <a:rPr lang="en-US" sz="2600" b="1" dirty="0" smtClean="0">
                <a:solidFill>
                  <a:schemeClr val="accent4">
                    <a:lumMod val="50000"/>
                  </a:schemeClr>
                </a:solidFill>
              </a:rPr>
              <a:t>Agro-residues (and particularly pruning) can contribute to replace or minimize the consumption of fossil fuels and to reduce the emissions of GHGs responsible </a:t>
            </a:r>
            <a:r>
              <a:rPr lang="en-US" sz="2600" b="1" dirty="0" smtClean="0">
                <a:solidFill>
                  <a:schemeClr val="accent4">
                    <a:lumMod val="50000"/>
                  </a:schemeClr>
                </a:solidFill>
              </a:rPr>
              <a:t>for global </a:t>
            </a:r>
            <a:r>
              <a:rPr lang="en-US" sz="2600" b="1" dirty="0" smtClean="0">
                <a:solidFill>
                  <a:schemeClr val="accent2">
                    <a:lumMod val="75000"/>
                  </a:schemeClr>
                </a:solidFill>
              </a:rPr>
              <a:t>climate change</a:t>
            </a:r>
          </a:p>
          <a:p>
            <a:pPr>
              <a:spcAft>
                <a:spcPts val="1800"/>
              </a:spcAft>
            </a:pPr>
            <a:r>
              <a:rPr lang="en-US" sz="2600" b="1" dirty="0" smtClean="0">
                <a:solidFill>
                  <a:schemeClr val="accent4">
                    <a:lumMod val="50000"/>
                  </a:schemeClr>
                </a:solidFill>
              </a:rPr>
              <a:t>The </a:t>
            </a:r>
            <a:r>
              <a:rPr lang="en-US" sz="2600" b="1" dirty="0" smtClean="0">
                <a:solidFill>
                  <a:schemeClr val="accent2">
                    <a:lumMod val="75000"/>
                  </a:schemeClr>
                </a:solidFill>
              </a:rPr>
              <a:t>carbon footprint </a:t>
            </a:r>
            <a:r>
              <a:rPr lang="en-US" sz="2600" b="1" dirty="0" smtClean="0">
                <a:solidFill>
                  <a:schemeClr val="accent4">
                    <a:lumMod val="50000"/>
                  </a:schemeClr>
                </a:solidFill>
              </a:rPr>
              <a:t>of agro-pruning energy value chains is very low and GHG savings as compared to fossils are very high</a:t>
            </a:r>
          </a:p>
        </p:txBody>
      </p:sp>
      <p:sp>
        <p:nvSpPr>
          <p:cNvPr id="14" name="CasellaDiTesto 13"/>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
        <p:nvSpPr>
          <p:cNvPr id="15" name="7 Marcador de texto"/>
          <p:cNvSpPr txBox="1">
            <a:spLocks/>
          </p:cNvSpPr>
          <p:nvPr/>
        </p:nvSpPr>
        <p:spPr>
          <a:xfrm>
            <a:off x="1366038" y="98029"/>
            <a:ext cx="6084000"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Climate Friendly Energy Value Chains</a:t>
            </a:r>
            <a:endParaRPr lang="es-ES" sz="2800" b="1" dirty="0"/>
          </a:p>
        </p:txBody>
      </p:sp>
      <p:pic>
        <p:nvPicPr>
          <p:cNvPr id="16" name="Immagine 15"/>
          <p:cNvPicPr>
            <a:picLocks noChangeAspect="1"/>
          </p:cNvPicPr>
          <p:nvPr/>
        </p:nvPicPr>
        <p:blipFill>
          <a:blip r:embed="rId3"/>
          <a:stretch>
            <a:fillRect/>
          </a:stretch>
        </p:blipFill>
        <p:spPr>
          <a:xfrm>
            <a:off x="349915" y="987601"/>
            <a:ext cx="1821298" cy="1821298"/>
          </a:xfrm>
          <a:prstGeom prst="rect">
            <a:avLst/>
          </a:prstGeom>
        </p:spPr>
      </p:pic>
    </p:spTree>
    <p:extLst>
      <p:ext uri="{BB962C8B-B14F-4D97-AF65-F5344CB8AC3E}">
        <p14:creationId xmlns:p14="http://schemas.microsoft.com/office/powerpoint/2010/main" val="37859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11</a:t>
              </a:r>
              <a:endParaRPr lang="it-IT" sz="1600" b="1" dirty="0">
                <a:solidFill>
                  <a:schemeClr val="bg1"/>
                </a:solidFill>
              </a:endParaRPr>
            </a:p>
          </p:txBody>
        </p:sp>
      </p:grpSp>
      <p:sp>
        <p:nvSpPr>
          <p:cNvPr id="9" name="7 Marcador de texto"/>
          <p:cNvSpPr txBox="1">
            <a:spLocks/>
          </p:cNvSpPr>
          <p:nvPr/>
        </p:nvSpPr>
        <p:spPr>
          <a:xfrm>
            <a:off x="1366038" y="98029"/>
            <a:ext cx="7024926"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Pruning does not Compete with Food </a:t>
            </a:r>
            <a:r>
              <a:rPr lang="es-ES" sz="2800" b="1" dirty="0"/>
              <a:t>C</a:t>
            </a:r>
            <a:r>
              <a:rPr lang="es-ES" sz="2800" b="1" dirty="0" smtClean="0"/>
              <a:t>rops</a:t>
            </a:r>
            <a:endParaRPr lang="es-ES" sz="2800" b="1" dirty="0"/>
          </a:p>
        </p:txBody>
      </p:sp>
      <p:pic>
        <p:nvPicPr>
          <p:cNvPr id="14" name="Immagine 13"/>
          <p:cNvPicPr>
            <a:picLocks noChangeAspect="1"/>
          </p:cNvPicPr>
          <p:nvPr/>
        </p:nvPicPr>
        <p:blipFill rotWithShape="1">
          <a:blip r:embed="rId3" cstate="screen">
            <a:extLst>
              <a:ext uri="{28A0092B-C50C-407E-A947-70E740481C1C}">
                <a14:useLocalDpi xmlns:a14="http://schemas.microsoft.com/office/drawing/2010/main"/>
              </a:ext>
            </a:extLst>
          </a:blip>
          <a:srcRect l="16120" t="27900" r="14627" b="12635"/>
          <a:stretch/>
        </p:blipFill>
        <p:spPr>
          <a:xfrm>
            <a:off x="128908" y="1469987"/>
            <a:ext cx="8989973" cy="4339988"/>
          </a:xfrm>
          <a:prstGeom prst="rect">
            <a:avLst/>
          </a:prstGeom>
        </p:spPr>
      </p:pic>
    </p:spTree>
    <p:extLst>
      <p:ext uri="{BB962C8B-B14F-4D97-AF65-F5344CB8AC3E}">
        <p14:creationId xmlns:p14="http://schemas.microsoft.com/office/powerpoint/2010/main" val="333507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12</a:t>
              </a:r>
              <a:endParaRPr lang="it-IT" sz="1600" b="1" dirty="0">
                <a:solidFill>
                  <a:schemeClr val="bg1"/>
                </a:solidFill>
              </a:endParaRPr>
            </a:p>
          </p:txBody>
        </p:sp>
      </p:grpSp>
      <p:sp>
        <p:nvSpPr>
          <p:cNvPr id="9" name="7 Marcador de texto"/>
          <p:cNvSpPr txBox="1">
            <a:spLocks/>
          </p:cNvSpPr>
          <p:nvPr/>
        </p:nvSpPr>
        <p:spPr>
          <a:xfrm>
            <a:off x="1366038" y="98029"/>
            <a:ext cx="7024926"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Pruning does not Compete with Food </a:t>
            </a:r>
            <a:r>
              <a:rPr lang="es-ES" sz="2800" b="1" dirty="0"/>
              <a:t>C</a:t>
            </a:r>
            <a:r>
              <a:rPr lang="es-ES" sz="2800" b="1" dirty="0" smtClean="0"/>
              <a:t>rops</a:t>
            </a:r>
            <a:endParaRPr lang="es-ES" sz="2800" b="1" dirty="0"/>
          </a:p>
        </p:txBody>
      </p:sp>
      <p:sp>
        <p:nvSpPr>
          <p:cNvPr id="10" name="CasellaDiTesto 9"/>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05</a:t>
            </a:r>
            <a:endParaRPr lang="it-IT" b="1" dirty="0">
              <a:solidFill>
                <a:srgbClr val="A48A7A"/>
              </a:solidFill>
            </a:endParaRPr>
          </a:p>
        </p:txBody>
      </p:sp>
      <p:sp>
        <p:nvSpPr>
          <p:cNvPr id="11" name="Rettangolo 10"/>
          <p:cNvSpPr/>
          <p:nvPr/>
        </p:nvSpPr>
        <p:spPr>
          <a:xfrm>
            <a:off x="2515933" y="2236514"/>
            <a:ext cx="6439808" cy="3123932"/>
          </a:xfrm>
          <a:prstGeom prst="rect">
            <a:avLst/>
          </a:prstGeom>
        </p:spPr>
        <p:txBody>
          <a:bodyPr wrap="square">
            <a:spAutoFit/>
          </a:bodyPr>
          <a:lstStyle/>
          <a:p>
            <a:pPr>
              <a:spcAft>
                <a:spcPts val="1800"/>
              </a:spcAft>
            </a:pPr>
            <a:r>
              <a:rPr lang="en-US" sz="2600" b="1" dirty="0" smtClean="0">
                <a:solidFill>
                  <a:schemeClr val="accent4">
                    <a:lumMod val="50000"/>
                  </a:schemeClr>
                </a:solidFill>
              </a:rPr>
              <a:t>Since pruning is a residual kind of biomass (i.e. not obtained as main product, </a:t>
            </a:r>
            <a:r>
              <a:rPr lang="en-US" sz="2600" b="1" dirty="0" err="1" smtClean="0">
                <a:solidFill>
                  <a:schemeClr val="accent4">
                    <a:lumMod val="50000"/>
                  </a:schemeClr>
                </a:solidFill>
              </a:rPr>
              <a:t>bu</a:t>
            </a:r>
            <a:r>
              <a:rPr lang="en-US" sz="2600" b="1" dirty="0" smtClean="0">
                <a:solidFill>
                  <a:schemeClr val="accent4">
                    <a:lumMod val="50000"/>
                  </a:schemeClr>
                </a:solidFill>
              </a:rPr>
              <a:t> as by-product) its use as energy carrier does not threaten food production, nor it subtracts agricultural land from ordinary food crops</a:t>
            </a:r>
          </a:p>
          <a:p>
            <a:pPr>
              <a:spcAft>
                <a:spcPts val="1800"/>
              </a:spcAft>
            </a:pPr>
            <a:r>
              <a:rPr lang="en-US" sz="2600" b="1" dirty="0" smtClean="0">
                <a:solidFill>
                  <a:schemeClr val="accent4">
                    <a:lumMod val="50000"/>
                  </a:schemeClr>
                </a:solidFill>
              </a:rPr>
              <a:t>It represents a totally new, supplemental and complementary energy source</a:t>
            </a:r>
          </a:p>
        </p:txBody>
      </p:sp>
      <p:sp>
        <p:nvSpPr>
          <p:cNvPr id="12" name="CasellaDiTesto 11"/>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Tree>
    <p:extLst>
      <p:ext uri="{BB962C8B-B14F-4D97-AF65-F5344CB8AC3E}">
        <p14:creationId xmlns:p14="http://schemas.microsoft.com/office/powerpoint/2010/main" val="2681258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13</a:t>
              </a:r>
              <a:endParaRPr lang="it-IT" sz="1600" b="1" dirty="0">
                <a:solidFill>
                  <a:schemeClr val="bg1"/>
                </a:solidFill>
              </a:endParaRPr>
            </a:p>
          </p:txBody>
        </p:sp>
      </p:grpSp>
      <p:sp>
        <p:nvSpPr>
          <p:cNvPr id="9" name="7 Marcador de texto"/>
          <p:cNvSpPr txBox="1">
            <a:spLocks/>
          </p:cNvSpPr>
          <p:nvPr/>
        </p:nvSpPr>
        <p:spPr>
          <a:xfrm>
            <a:off x="1366037" y="98029"/>
            <a:ext cx="642762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Solid Biomass is Cost Competitive</a:t>
            </a:r>
            <a:endParaRPr lang="es-ES" sz="2800" b="1" dirty="0"/>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93073" y="2496432"/>
            <a:ext cx="5989321" cy="351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0" y="2590131"/>
            <a:ext cx="4071944" cy="369332"/>
          </a:xfrm>
          <a:prstGeom prst="rect">
            <a:avLst/>
          </a:prstGeom>
          <a:noFill/>
        </p:spPr>
        <p:txBody>
          <a:bodyPr wrap="square" rtlCol="0">
            <a:spAutoFit/>
          </a:bodyPr>
          <a:lstStyle/>
          <a:p>
            <a:r>
              <a:rPr lang="en-GB" b="1" dirty="0" smtClean="0">
                <a:solidFill>
                  <a:schemeClr val="accent2">
                    <a:lumMod val="75000"/>
                  </a:schemeClr>
                </a:solidFill>
              </a:rPr>
              <a:t>LPG (Liquid Propane Gas)</a:t>
            </a:r>
            <a:endParaRPr lang="en-GB" b="1" dirty="0">
              <a:solidFill>
                <a:schemeClr val="accent2">
                  <a:lumMod val="75000"/>
                </a:schemeClr>
              </a:solidFill>
            </a:endParaRPr>
          </a:p>
        </p:txBody>
      </p:sp>
      <p:sp>
        <p:nvSpPr>
          <p:cNvPr id="13" name="CasellaDiTesto 18"/>
          <p:cNvSpPr txBox="1"/>
          <p:nvPr/>
        </p:nvSpPr>
        <p:spPr>
          <a:xfrm>
            <a:off x="182908" y="1131253"/>
            <a:ext cx="8622056" cy="954107"/>
          </a:xfrm>
          <a:prstGeom prst="rect">
            <a:avLst/>
          </a:prstGeom>
          <a:noFill/>
        </p:spPr>
        <p:txBody>
          <a:bodyPr wrap="square" rtlCol="0">
            <a:spAutoFit/>
          </a:bodyPr>
          <a:lstStyle/>
          <a:p>
            <a:pPr algn="just">
              <a:spcAft>
                <a:spcPts val="600"/>
              </a:spcAft>
              <a:buClr>
                <a:schemeClr val="accent6">
                  <a:lumMod val="75000"/>
                </a:schemeClr>
              </a:buClr>
            </a:pPr>
            <a:r>
              <a:rPr lang="en-US" sz="2800" b="1" dirty="0">
                <a:solidFill>
                  <a:srgbClr val="A48A7A"/>
                </a:solidFill>
                <a:cs typeface="Arial"/>
              </a:rPr>
              <a:t>Comparison of primary energy costs (€/MWh) produced by fossil </a:t>
            </a:r>
            <a:r>
              <a:rPr lang="en-US" sz="2800" b="1" dirty="0" smtClean="0">
                <a:solidFill>
                  <a:srgbClr val="A48A7A"/>
                </a:solidFill>
                <a:cs typeface="Arial"/>
              </a:rPr>
              <a:t>fuels and solid biomass energy carriers</a:t>
            </a:r>
            <a:endParaRPr lang="en-US" sz="2800" b="1" dirty="0">
              <a:solidFill>
                <a:srgbClr val="A48A7A"/>
              </a:solidFill>
              <a:cs typeface="Arial"/>
            </a:endParaRPr>
          </a:p>
        </p:txBody>
      </p:sp>
      <p:sp>
        <p:nvSpPr>
          <p:cNvPr id="14" name="CasellaDiTesto 13"/>
          <p:cNvSpPr txBox="1"/>
          <p:nvPr/>
        </p:nvSpPr>
        <p:spPr>
          <a:xfrm>
            <a:off x="0" y="2942303"/>
            <a:ext cx="4071944" cy="369332"/>
          </a:xfrm>
          <a:prstGeom prst="rect">
            <a:avLst/>
          </a:prstGeom>
          <a:noFill/>
        </p:spPr>
        <p:txBody>
          <a:bodyPr wrap="square" rtlCol="0">
            <a:spAutoFit/>
          </a:bodyPr>
          <a:lstStyle/>
          <a:p>
            <a:r>
              <a:rPr lang="en-GB" b="1" dirty="0" smtClean="0">
                <a:solidFill>
                  <a:schemeClr val="accent2">
                    <a:lumMod val="75000"/>
                  </a:schemeClr>
                </a:solidFill>
              </a:rPr>
              <a:t>Heating oil</a:t>
            </a:r>
            <a:endParaRPr lang="en-GB" b="1" dirty="0">
              <a:solidFill>
                <a:schemeClr val="accent2">
                  <a:lumMod val="75000"/>
                </a:schemeClr>
              </a:solidFill>
            </a:endParaRPr>
          </a:p>
        </p:txBody>
      </p:sp>
      <p:sp>
        <p:nvSpPr>
          <p:cNvPr id="15" name="CasellaDiTesto 14"/>
          <p:cNvSpPr txBox="1"/>
          <p:nvPr/>
        </p:nvSpPr>
        <p:spPr>
          <a:xfrm>
            <a:off x="0" y="3294475"/>
            <a:ext cx="4071944" cy="369332"/>
          </a:xfrm>
          <a:prstGeom prst="rect">
            <a:avLst/>
          </a:prstGeom>
          <a:noFill/>
        </p:spPr>
        <p:txBody>
          <a:bodyPr wrap="square" rtlCol="0">
            <a:spAutoFit/>
          </a:bodyPr>
          <a:lstStyle/>
          <a:p>
            <a:r>
              <a:rPr lang="en-GB" b="1" dirty="0" smtClean="0">
                <a:solidFill>
                  <a:schemeClr val="accent2">
                    <a:lumMod val="75000"/>
                  </a:schemeClr>
                </a:solidFill>
              </a:rPr>
              <a:t>Heating oil for agriculture</a:t>
            </a:r>
            <a:endParaRPr lang="en-GB" b="1" dirty="0">
              <a:solidFill>
                <a:schemeClr val="accent2">
                  <a:lumMod val="75000"/>
                </a:schemeClr>
              </a:solidFill>
            </a:endParaRPr>
          </a:p>
        </p:txBody>
      </p:sp>
      <p:sp>
        <p:nvSpPr>
          <p:cNvPr id="16" name="CasellaDiTesto 15"/>
          <p:cNvSpPr txBox="1"/>
          <p:nvPr/>
        </p:nvSpPr>
        <p:spPr>
          <a:xfrm>
            <a:off x="0" y="3646647"/>
            <a:ext cx="4071944" cy="369332"/>
          </a:xfrm>
          <a:prstGeom prst="rect">
            <a:avLst/>
          </a:prstGeom>
          <a:noFill/>
        </p:spPr>
        <p:txBody>
          <a:bodyPr wrap="square" rtlCol="0">
            <a:spAutoFit/>
          </a:bodyPr>
          <a:lstStyle/>
          <a:p>
            <a:r>
              <a:rPr lang="en-GB" b="1" dirty="0" smtClean="0">
                <a:solidFill>
                  <a:schemeClr val="accent2">
                    <a:lumMod val="75000"/>
                  </a:schemeClr>
                </a:solidFill>
              </a:rPr>
              <a:t>Methane for households</a:t>
            </a:r>
            <a:endParaRPr lang="en-GB" b="1" dirty="0">
              <a:solidFill>
                <a:schemeClr val="accent2">
                  <a:lumMod val="75000"/>
                </a:schemeClr>
              </a:solidFill>
            </a:endParaRPr>
          </a:p>
        </p:txBody>
      </p:sp>
      <p:sp>
        <p:nvSpPr>
          <p:cNvPr id="17" name="CasellaDiTesto 16"/>
          <p:cNvSpPr txBox="1"/>
          <p:nvPr/>
        </p:nvSpPr>
        <p:spPr>
          <a:xfrm>
            <a:off x="0" y="3998819"/>
            <a:ext cx="4071944" cy="369332"/>
          </a:xfrm>
          <a:prstGeom prst="rect">
            <a:avLst/>
          </a:prstGeom>
          <a:noFill/>
        </p:spPr>
        <p:txBody>
          <a:bodyPr wrap="square" rtlCol="0">
            <a:spAutoFit/>
          </a:bodyPr>
          <a:lstStyle/>
          <a:p>
            <a:r>
              <a:rPr lang="en-GB" b="1" dirty="0" smtClean="0">
                <a:solidFill>
                  <a:schemeClr val="accent2">
                    <a:lumMod val="75000"/>
                  </a:schemeClr>
                </a:solidFill>
              </a:rPr>
              <a:t>Pellet in bags (15 kg) </a:t>
            </a:r>
            <a:r>
              <a:rPr lang="en-GB" b="1" dirty="0" err="1" smtClean="0">
                <a:solidFill>
                  <a:schemeClr val="accent2">
                    <a:lumMod val="75000"/>
                  </a:schemeClr>
                </a:solidFill>
              </a:rPr>
              <a:t>Enplus</a:t>
            </a:r>
            <a:r>
              <a:rPr lang="en-GB" b="1" dirty="0" smtClean="0">
                <a:solidFill>
                  <a:schemeClr val="accent2">
                    <a:lumMod val="75000"/>
                  </a:schemeClr>
                </a:solidFill>
              </a:rPr>
              <a:t> A1</a:t>
            </a:r>
            <a:endParaRPr lang="en-GB" b="1" dirty="0">
              <a:solidFill>
                <a:schemeClr val="accent2">
                  <a:lumMod val="75000"/>
                </a:schemeClr>
              </a:solidFill>
            </a:endParaRPr>
          </a:p>
        </p:txBody>
      </p:sp>
      <p:sp>
        <p:nvSpPr>
          <p:cNvPr id="18" name="CasellaDiTesto 17"/>
          <p:cNvSpPr txBox="1"/>
          <p:nvPr/>
        </p:nvSpPr>
        <p:spPr>
          <a:xfrm>
            <a:off x="0" y="4350991"/>
            <a:ext cx="4071944" cy="369332"/>
          </a:xfrm>
          <a:prstGeom prst="rect">
            <a:avLst/>
          </a:prstGeom>
          <a:noFill/>
        </p:spPr>
        <p:txBody>
          <a:bodyPr wrap="square" rtlCol="0">
            <a:spAutoFit/>
          </a:bodyPr>
          <a:lstStyle/>
          <a:p>
            <a:r>
              <a:rPr lang="en-GB" b="1" dirty="0" smtClean="0">
                <a:solidFill>
                  <a:schemeClr val="accent2">
                    <a:lumMod val="75000"/>
                  </a:schemeClr>
                </a:solidFill>
              </a:rPr>
              <a:t>Pellet in tank-trucks </a:t>
            </a:r>
            <a:r>
              <a:rPr lang="en-GB" b="1" dirty="0" err="1" smtClean="0">
                <a:solidFill>
                  <a:schemeClr val="accent2">
                    <a:lumMod val="75000"/>
                  </a:schemeClr>
                </a:solidFill>
              </a:rPr>
              <a:t>Enplus</a:t>
            </a:r>
            <a:r>
              <a:rPr lang="en-GB" b="1" dirty="0" smtClean="0">
                <a:solidFill>
                  <a:schemeClr val="accent2">
                    <a:lumMod val="75000"/>
                  </a:schemeClr>
                </a:solidFill>
              </a:rPr>
              <a:t> A1</a:t>
            </a:r>
            <a:endParaRPr lang="en-GB" b="1" dirty="0">
              <a:solidFill>
                <a:schemeClr val="accent2">
                  <a:lumMod val="75000"/>
                </a:schemeClr>
              </a:solidFill>
            </a:endParaRPr>
          </a:p>
        </p:txBody>
      </p:sp>
      <p:sp>
        <p:nvSpPr>
          <p:cNvPr id="19" name="CasellaDiTesto 18"/>
          <p:cNvSpPr txBox="1"/>
          <p:nvPr/>
        </p:nvSpPr>
        <p:spPr>
          <a:xfrm>
            <a:off x="0" y="4703163"/>
            <a:ext cx="4071944" cy="369332"/>
          </a:xfrm>
          <a:prstGeom prst="rect">
            <a:avLst/>
          </a:prstGeom>
          <a:noFill/>
        </p:spPr>
        <p:txBody>
          <a:bodyPr wrap="square" rtlCol="0">
            <a:spAutoFit/>
          </a:bodyPr>
          <a:lstStyle/>
          <a:p>
            <a:r>
              <a:rPr lang="en-GB" b="1" dirty="0" smtClean="0">
                <a:solidFill>
                  <a:schemeClr val="accent2">
                    <a:lumMod val="75000"/>
                  </a:schemeClr>
                </a:solidFill>
              </a:rPr>
              <a:t>Wood log M20</a:t>
            </a:r>
            <a:endParaRPr lang="en-GB" b="1" dirty="0">
              <a:solidFill>
                <a:schemeClr val="accent2">
                  <a:lumMod val="75000"/>
                </a:schemeClr>
              </a:solidFill>
            </a:endParaRPr>
          </a:p>
        </p:txBody>
      </p:sp>
      <p:sp>
        <p:nvSpPr>
          <p:cNvPr id="20" name="CasellaDiTesto 19"/>
          <p:cNvSpPr txBox="1"/>
          <p:nvPr/>
        </p:nvSpPr>
        <p:spPr>
          <a:xfrm>
            <a:off x="0" y="5055335"/>
            <a:ext cx="4071944" cy="369332"/>
          </a:xfrm>
          <a:prstGeom prst="rect">
            <a:avLst/>
          </a:prstGeom>
          <a:noFill/>
        </p:spPr>
        <p:txBody>
          <a:bodyPr wrap="square" rtlCol="0">
            <a:spAutoFit/>
          </a:bodyPr>
          <a:lstStyle/>
          <a:p>
            <a:r>
              <a:rPr lang="en-GB" b="1" dirty="0" smtClean="0">
                <a:solidFill>
                  <a:schemeClr val="accent2">
                    <a:lumMod val="75000"/>
                  </a:schemeClr>
                </a:solidFill>
              </a:rPr>
              <a:t>Wood chip A2 (M35)</a:t>
            </a:r>
            <a:endParaRPr lang="en-GB" b="1" dirty="0">
              <a:solidFill>
                <a:schemeClr val="accent2">
                  <a:lumMod val="75000"/>
                </a:schemeClr>
              </a:solidFill>
            </a:endParaRPr>
          </a:p>
        </p:txBody>
      </p:sp>
      <p:sp>
        <p:nvSpPr>
          <p:cNvPr id="21" name="CasellaDiTesto 20"/>
          <p:cNvSpPr txBox="1"/>
          <p:nvPr/>
        </p:nvSpPr>
        <p:spPr>
          <a:xfrm>
            <a:off x="0" y="5407504"/>
            <a:ext cx="4071944" cy="369332"/>
          </a:xfrm>
          <a:prstGeom prst="rect">
            <a:avLst/>
          </a:prstGeom>
          <a:noFill/>
        </p:spPr>
        <p:txBody>
          <a:bodyPr wrap="square" rtlCol="0">
            <a:spAutoFit/>
          </a:bodyPr>
          <a:lstStyle/>
          <a:p>
            <a:r>
              <a:rPr lang="en-GB" b="1" dirty="0" smtClean="0">
                <a:solidFill>
                  <a:schemeClr val="accent2">
                    <a:lumMod val="75000"/>
                  </a:schemeClr>
                </a:solidFill>
              </a:rPr>
              <a:t>Wood chip B (M50)</a:t>
            </a:r>
            <a:endParaRPr lang="en-GB" b="1" dirty="0">
              <a:solidFill>
                <a:schemeClr val="accent2">
                  <a:lumMod val="75000"/>
                </a:schemeClr>
              </a:solidFill>
            </a:endParaRPr>
          </a:p>
        </p:txBody>
      </p:sp>
      <p:sp>
        <p:nvSpPr>
          <p:cNvPr id="22" name="CasellaDiTesto 21"/>
          <p:cNvSpPr txBox="1"/>
          <p:nvPr/>
        </p:nvSpPr>
        <p:spPr>
          <a:xfrm>
            <a:off x="4910450" y="5372704"/>
            <a:ext cx="4071944" cy="369332"/>
          </a:xfrm>
          <a:prstGeom prst="rect">
            <a:avLst/>
          </a:prstGeom>
          <a:noFill/>
        </p:spPr>
        <p:txBody>
          <a:bodyPr wrap="square" rtlCol="0">
            <a:spAutoFit/>
          </a:bodyPr>
          <a:lstStyle/>
          <a:p>
            <a:pPr algn="r"/>
            <a:r>
              <a:rPr lang="en-GB" b="1" dirty="0" smtClean="0">
                <a:solidFill>
                  <a:srgbClr val="59595B"/>
                </a:solidFill>
              </a:rPr>
              <a:t>Data source: AIEL</a:t>
            </a:r>
            <a:endParaRPr lang="en-GB" b="1" dirty="0">
              <a:solidFill>
                <a:srgbClr val="59595B"/>
              </a:solidFill>
            </a:endParaRPr>
          </a:p>
        </p:txBody>
      </p:sp>
    </p:spTree>
    <p:extLst>
      <p:ext uri="{BB962C8B-B14F-4D97-AF65-F5344CB8AC3E}">
        <p14:creationId xmlns:p14="http://schemas.microsoft.com/office/powerpoint/2010/main" val="402467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14</a:t>
              </a:r>
              <a:endParaRPr lang="it-IT" sz="1600" b="1" dirty="0">
                <a:solidFill>
                  <a:schemeClr val="bg1"/>
                </a:solidFill>
              </a:endParaRPr>
            </a:p>
          </p:txBody>
        </p:sp>
      </p:grpSp>
      <p:sp>
        <p:nvSpPr>
          <p:cNvPr id="10" name="CasellaDiTesto 9"/>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06</a:t>
            </a:r>
            <a:endParaRPr lang="it-IT" b="1" dirty="0">
              <a:solidFill>
                <a:srgbClr val="A48A7A"/>
              </a:solidFill>
            </a:endParaRPr>
          </a:p>
        </p:txBody>
      </p:sp>
      <p:sp>
        <p:nvSpPr>
          <p:cNvPr id="11" name="Rettangolo 10"/>
          <p:cNvSpPr/>
          <p:nvPr/>
        </p:nvSpPr>
        <p:spPr>
          <a:xfrm>
            <a:off x="2515933" y="1933065"/>
            <a:ext cx="6439808" cy="3524042"/>
          </a:xfrm>
          <a:prstGeom prst="rect">
            <a:avLst/>
          </a:prstGeom>
        </p:spPr>
        <p:txBody>
          <a:bodyPr wrap="square">
            <a:spAutoFit/>
          </a:bodyPr>
          <a:lstStyle/>
          <a:p>
            <a:pPr>
              <a:spcAft>
                <a:spcPts val="1800"/>
              </a:spcAft>
            </a:pPr>
            <a:r>
              <a:rPr lang="en-US" sz="2600" b="1" dirty="0">
                <a:solidFill>
                  <a:schemeClr val="accent4">
                    <a:lumMod val="50000"/>
                  </a:schemeClr>
                </a:solidFill>
              </a:rPr>
              <a:t>Wood biomass is one of the most </a:t>
            </a:r>
            <a:r>
              <a:rPr lang="en-US" sz="2600" b="1" dirty="0" smtClean="0">
                <a:solidFill>
                  <a:schemeClr val="accent4">
                    <a:lumMod val="50000"/>
                  </a:schemeClr>
                </a:solidFill>
              </a:rPr>
              <a:t>profitable energy carrier and solid biofuels to be implemented in heating appliances, household boilers, district heating systems, etc.</a:t>
            </a:r>
          </a:p>
          <a:p>
            <a:pPr>
              <a:spcAft>
                <a:spcPts val="1800"/>
              </a:spcAft>
            </a:pPr>
            <a:r>
              <a:rPr lang="en-US" sz="2600" b="1" dirty="0" smtClean="0">
                <a:solidFill>
                  <a:schemeClr val="accent4">
                    <a:lumMod val="50000"/>
                  </a:schemeClr>
                </a:solidFill>
              </a:rPr>
              <a:t>Agro-residues are  generally lower in heating quality than solid biomass from forestry, but very cost competitive</a:t>
            </a:r>
          </a:p>
        </p:txBody>
      </p:sp>
      <p:sp>
        <p:nvSpPr>
          <p:cNvPr id="12" name="CasellaDiTesto 11"/>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
        <p:nvSpPr>
          <p:cNvPr id="13" name="7 Marcador de texto"/>
          <p:cNvSpPr txBox="1">
            <a:spLocks/>
          </p:cNvSpPr>
          <p:nvPr/>
        </p:nvSpPr>
        <p:spPr>
          <a:xfrm>
            <a:off x="1366037" y="98029"/>
            <a:ext cx="642762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Solid Biomass is Cost Competitive</a:t>
            </a:r>
            <a:endParaRPr lang="es-ES" sz="2800" b="1" dirty="0"/>
          </a:p>
        </p:txBody>
      </p:sp>
    </p:spTree>
    <p:extLst>
      <p:ext uri="{BB962C8B-B14F-4D97-AF65-F5344CB8AC3E}">
        <p14:creationId xmlns:p14="http://schemas.microsoft.com/office/powerpoint/2010/main" val="10039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15</a:t>
              </a:r>
              <a:endParaRPr lang="it-IT" sz="1600" b="1" dirty="0">
                <a:solidFill>
                  <a:schemeClr val="bg1"/>
                </a:solidFill>
              </a:endParaRPr>
            </a:p>
          </p:txBody>
        </p:sp>
      </p:grpSp>
      <p:pic>
        <p:nvPicPr>
          <p:cNvPr id="13" name="Immagine 12"/>
          <p:cNvPicPr>
            <a:picLocks noChangeAspect="1"/>
          </p:cNvPicPr>
          <p:nvPr/>
        </p:nvPicPr>
        <p:blipFill rotWithShape="1">
          <a:blip r:embed="rId3" cstate="print">
            <a:extLst>
              <a:ext uri="{28A0092B-C50C-407E-A947-70E740481C1C}">
                <a14:useLocalDpi xmlns:a14="http://schemas.microsoft.com/office/drawing/2010/main"/>
              </a:ext>
            </a:extLst>
          </a:blip>
          <a:srcRect b="28339"/>
          <a:stretch/>
        </p:blipFill>
        <p:spPr>
          <a:xfrm>
            <a:off x="0" y="929672"/>
            <a:ext cx="9144000" cy="1705547"/>
          </a:xfrm>
          <a:prstGeom prst="rect">
            <a:avLst/>
          </a:prstGeom>
        </p:spPr>
      </p:pic>
      <p:pic>
        <p:nvPicPr>
          <p:cNvPr id="14" name="Immagin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26500" y="3894355"/>
            <a:ext cx="6915490" cy="2561293"/>
          </a:xfrm>
          <a:prstGeom prst="rect">
            <a:avLst/>
          </a:prstGeom>
        </p:spPr>
      </p:pic>
      <p:sp>
        <p:nvSpPr>
          <p:cNvPr id="15" name="7 Marcador de texto"/>
          <p:cNvSpPr txBox="1">
            <a:spLocks/>
          </p:cNvSpPr>
          <p:nvPr/>
        </p:nvSpPr>
        <p:spPr>
          <a:xfrm>
            <a:off x="1366038" y="98029"/>
            <a:ext cx="6228000"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a:t>A</a:t>
            </a:r>
            <a:r>
              <a:rPr lang="es-ES" sz="2800" b="1" dirty="0" smtClean="0"/>
              <a:t> </a:t>
            </a:r>
            <a:r>
              <a:rPr lang="es-ES" sz="2800" b="1" dirty="0" smtClean="0"/>
              <a:t>Flywheel </a:t>
            </a:r>
            <a:r>
              <a:rPr lang="es-ES" sz="2800" b="1" dirty="0" smtClean="0"/>
              <a:t>for </a:t>
            </a:r>
            <a:r>
              <a:rPr lang="es-ES" sz="2800" b="1" dirty="0" smtClean="0"/>
              <a:t>Rural </a:t>
            </a:r>
            <a:r>
              <a:rPr lang="es-ES" sz="2800" b="1" dirty="0"/>
              <a:t>D</a:t>
            </a:r>
            <a:r>
              <a:rPr lang="es-ES" sz="2800" b="1" dirty="0" smtClean="0"/>
              <a:t>evelopment</a:t>
            </a:r>
            <a:endParaRPr lang="es-ES" sz="2800" b="1" dirty="0"/>
          </a:p>
        </p:txBody>
      </p:sp>
      <p:sp>
        <p:nvSpPr>
          <p:cNvPr id="7" name="Rettangolo 6"/>
          <p:cNvSpPr/>
          <p:nvPr/>
        </p:nvSpPr>
        <p:spPr>
          <a:xfrm>
            <a:off x="128908" y="2671731"/>
            <a:ext cx="8930032"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Bioenergy value chains are connected and included within the territorial milieu, offering new opportunities and services, in a complementary relationship with pre-existing agricultural activities</a:t>
            </a:r>
            <a:r>
              <a:rPr lang="en-US" dirty="0" smtClean="0">
                <a:latin typeface="Calibri" panose="020F0502020204030204" pitchFamily="34" charset="0"/>
                <a:ea typeface="Calibri" panose="020F0502020204030204" pitchFamily="34" charset="0"/>
                <a:cs typeface="Times New Roman" panose="02020603050405020304" pitchFamily="18" charset="0"/>
              </a:rPr>
              <a:t>. A </a:t>
            </a:r>
            <a:r>
              <a:rPr lang="en-US" dirty="0">
                <a:latin typeface="Calibri" panose="020F0502020204030204" pitchFamily="34" charset="0"/>
                <a:ea typeface="Calibri" panose="020F0502020204030204" pitchFamily="34" charset="0"/>
                <a:cs typeface="Times New Roman" panose="02020603050405020304" pitchFamily="18" charset="0"/>
              </a:rPr>
              <a:t>large variety of bioenergy value chains and business models are available, each according to specific territorial </a:t>
            </a:r>
            <a:r>
              <a:rPr lang="en-US" dirty="0" smtClean="0">
                <a:latin typeface="Calibri" panose="020F0502020204030204" pitchFamily="34" charset="0"/>
                <a:ea typeface="Calibri" panose="020F0502020204030204" pitchFamily="34" charset="0"/>
                <a:cs typeface="Times New Roman" panose="02020603050405020304" pitchFamily="18" charset="0"/>
              </a:rPr>
              <a:t>characteristics.</a:t>
            </a:r>
            <a:r>
              <a:rPr lang="en-GB" dirty="0">
                <a:latin typeface="Calibri" panose="020F0502020204030204" pitchFamily="34" charset="0"/>
                <a:ea typeface="Calibri" panose="020F0502020204030204" pitchFamily="34" charset="0"/>
                <a:cs typeface="Times New Roman" panose="02020603050405020304" pitchFamily="18" charset="0"/>
              </a:rPr>
              <a:t> Bioenergy creates jobs in the </a:t>
            </a:r>
            <a:r>
              <a:rPr lang="en-GB" dirty="0" smtClean="0">
                <a:latin typeface="Calibri" panose="020F0502020204030204" pitchFamily="34" charset="0"/>
                <a:ea typeface="Calibri" panose="020F0502020204030204" pitchFamily="34" charset="0"/>
                <a:cs typeface="Times New Roman" panose="02020603050405020304" pitchFamily="18" charset="0"/>
              </a:rPr>
              <a:t>region.</a:t>
            </a:r>
            <a:endParaRPr lang="it-IT" dirty="0"/>
          </a:p>
        </p:txBody>
      </p:sp>
    </p:spTree>
    <p:extLst>
      <p:ext uri="{BB962C8B-B14F-4D97-AF65-F5344CB8AC3E}">
        <p14:creationId xmlns:p14="http://schemas.microsoft.com/office/powerpoint/2010/main" val="859623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16</a:t>
              </a:r>
              <a:endParaRPr lang="it-IT" sz="1600" b="1" dirty="0">
                <a:solidFill>
                  <a:schemeClr val="bg1"/>
                </a:solidFill>
              </a:endParaRPr>
            </a:p>
          </p:txBody>
        </p:sp>
      </p:grpSp>
      <p:sp>
        <p:nvSpPr>
          <p:cNvPr id="9" name="7 Marcador de texto"/>
          <p:cNvSpPr txBox="1">
            <a:spLocks/>
          </p:cNvSpPr>
          <p:nvPr/>
        </p:nvSpPr>
        <p:spPr>
          <a:xfrm>
            <a:off x="1366038" y="98029"/>
            <a:ext cx="6228000"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a:t>A</a:t>
            </a:r>
            <a:r>
              <a:rPr lang="es-ES" sz="2800" b="1" dirty="0" smtClean="0"/>
              <a:t> </a:t>
            </a:r>
            <a:r>
              <a:rPr lang="es-ES" sz="2800" b="1" dirty="0" smtClean="0"/>
              <a:t>Flywheel </a:t>
            </a:r>
            <a:r>
              <a:rPr lang="es-ES" sz="2800" b="1" dirty="0" smtClean="0"/>
              <a:t>for </a:t>
            </a:r>
            <a:r>
              <a:rPr lang="es-ES" sz="2800" b="1" dirty="0" smtClean="0"/>
              <a:t>Rural </a:t>
            </a:r>
            <a:r>
              <a:rPr lang="es-ES" sz="2800" b="1" dirty="0"/>
              <a:t>D</a:t>
            </a:r>
            <a:r>
              <a:rPr lang="es-ES" sz="2800" b="1" dirty="0" smtClean="0"/>
              <a:t>evelopment</a:t>
            </a:r>
            <a:endParaRPr lang="es-ES" sz="2800" b="1" dirty="0"/>
          </a:p>
        </p:txBody>
      </p:sp>
      <p:sp>
        <p:nvSpPr>
          <p:cNvPr id="10" name="CasellaDiTesto 9"/>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07</a:t>
            </a:r>
            <a:endParaRPr lang="it-IT" b="1" dirty="0">
              <a:solidFill>
                <a:srgbClr val="A48A7A"/>
              </a:solidFill>
            </a:endParaRPr>
          </a:p>
        </p:txBody>
      </p:sp>
      <p:sp>
        <p:nvSpPr>
          <p:cNvPr id="11" name="Rettangolo 10"/>
          <p:cNvSpPr/>
          <p:nvPr/>
        </p:nvSpPr>
        <p:spPr>
          <a:xfrm>
            <a:off x="2515933" y="1008030"/>
            <a:ext cx="6439808" cy="4555093"/>
          </a:xfrm>
          <a:prstGeom prst="rect">
            <a:avLst/>
          </a:prstGeom>
        </p:spPr>
        <p:txBody>
          <a:bodyPr wrap="square">
            <a:spAutoFit/>
          </a:bodyPr>
          <a:lstStyle/>
          <a:p>
            <a:pPr>
              <a:spcAft>
                <a:spcPts val="1800"/>
              </a:spcAft>
            </a:pPr>
            <a:r>
              <a:rPr lang="en-US" sz="2600" b="1" dirty="0">
                <a:solidFill>
                  <a:schemeClr val="accent4">
                    <a:lumMod val="50000"/>
                  </a:schemeClr>
                </a:solidFill>
              </a:rPr>
              <a:t>Promote new forms of agro-industrial integration and lessens the energy dependence of the agricultural sector</a:t>
            </a:r>
          </a:p>
          <a:p>
            <a:pPr>
              <a:spcAft>
                <a:spcPts val="1800"/>
              </a:spcAft>
            </a:pPr>
            <a:r>
              <a:rPr lang="en-US" sz="2600" b="1" dirty="0" smtClean="0">
                <a:solidFill>
                  <a:schemeClr val="accent4">
                    <a:lumMod val="50000"/>
                  </a:schemeClr>
                </a:solidFill>
              </a:rPr>
              <a:t>Agro-residues promote rural </a:t>
            </a:r>
            <a:r>
              <a:rPr lang="en-US" sz="2600" b="1" dirty="0">
                <a:solidFill>
                  <a:schemeClr val="accent4">
                    <a:lumMod val="50000"/>
                  </a:schemeClr>
                </a:solidFill>
              </a:rPr>
              <a:t>development; being rooted at local scale, is a community oriented, self-reliance, self-sustaining models of development</a:t>
            </a:r>
          </a:p>
          <a:p>
            <a:pPr>
              <a:spcAft>
                <a:spcPts val="1800"/>
              </a:spcAft>
            </a:pPr>
            <a:r>
              <a:rPr lang="en-US" sz="2600" b="1" dirty="0" smtClean="0">
                <a:solidFill>
                  <a:schemeClr val="accent4">
                    <a:lumMod val="50000"/>
                  </a:schemeClr>
                </a:solidFill>
              </a:rPr>
              <a:t>According </a:t>
            </a:r>
            <a:r>
              <a:rPr lang="en-US" sz="2600" b="1" dirty="0">
                <a:solidFill>
                  <a:schemeClr val="accent4">
                    <a:lumMod val="50000"/>
                  </a:schemeClr>
                </a:solidFill>
              </a:rPr>
              <a:t>to a multifunctional strategy, bioenergy enhance the farm productive diversification and </a:t>
            </a:r>
            <a:r>
              <a:rPr lang="en-US" sz="2600" b="1" dirty="0" err="1">
                <a:solidFill>
                  <a:schemeClr val="accent4">
                    <a:lumMod val="50000"/>
                  </a:schemeClr>
                </a:solidFill>
              </a:rPr>
              <a:t>favour</a:t>
            </a:r>
            <a:r>
              <a:rPr lang="en-US" sz="2600" b="1" dirty="0">
                <a:solidFill>
                  <a:schemeClr val="accent4">
                    <a:lumMod val="50000"/>
                  </a:schemeClr>
                </a:solidFill>
              </a:rPr>
              <a:t> income integration</a:t>
            </a:r>
          </a:p>
        </p:txBody>
      </p:sp>
      <p:sp>
        <p:nvSpPr>
          <p:cNvPr id="12" name="CasellaDiTesto 11"/>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Tree>
    <p:extLst>
      <p:ext uri="{BB962C8B-B14F-4D97-AF65-F5344CB8AC3E}">
        <p14:creationId xmlns:p14="http://schemas.microsoft.com/office/powerpoint/2010/main" val="405167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17</a:t>
              </a:r>
              <a:endParaRPr lang="it-IT" sz="1600" b="1" dirty="0">
                <a:solidFill>
                  <a:schemeClr val="bg1"/>
                </a:solidFill>
              </a:endParaRPr>
            </a:p>
          </p:txBody>
        </p:sp>
      </p:grpSp>
      <p:sp>
        <p:nvSpPr>
          <p:cNvPr id="10" name="CasellaDiTesto 18"/>
          <p:cNvSpPr txBox="1"/>
          <p:nvPr/>
        </p:nvSpPr>
        <p:spPr>
          <a:xfrm>
            <a:off x="64454" y="941708"/>
            <a:ext cx="9015092" cy="5909310"/>
          </a:xfrm>
          <a:prstGeom prst="rect">
            <a:avLst/>
          </a:prstGeom>
          <a:noFill/>
        </p:spPr>
        <p:txBody>
          <a:bodyPr wrap="square" rtlCol="0">
            <a:spAutoFit/>
          </a:bodyPr>
          <a:lstStyle/>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Setting </a:t>
            </a:r>
            <a:r>
              <a:rPr lang="en-US" sz="2600" b="1" dirty="0">
                <a:solidFill>
                  <a:srgbClr val="C55A11"/>
                </a:solidFill>
              </a:rPr>
              <a:t>ambitious </a:t>
            </a:r>
            <a:r>
              <a:rPr lang="en-US" sz="2600" b="1" dirty="0" smtClean="0">
                <a:solidFill>
                  <a:srgbClr val="C55A11"/>
                </a:solidFill>
              </a:rPr>
              <a:t>bioenergy targets </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Fostering biomass mobilization and securing its supply</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Favoring profitable and stable investments in the bioenergy sector</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Simplifying and harmonizing administrative procedures</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Promoting an intelligent and flexible financial support</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Supporting industrial leadership and technological development</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Phasing out from fossil subsidies through Carbon pricing</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Targeting effective technologies, value chains and business models</a:t>
            </a:r>
          </a:p>
          <a:p>
            <a:pPr marL="357188" indent="-357188">
              <a:spcAft>
                <a:spcPts val="600"/>
              </a:spcAft>
              <a:buClr>
                <a:schemeClr val="accent6">
                  <a:lumMod val="50000"/>
                </a:schemeClr>
              </a:buClr>
              <a:buSzPct val="150000"/>
              <a:buFont typeface="Arial" panose="020B0604020202020204" pitchFamily="34" charset="0"/>
              <a:buChar char="•"/>
            </a:pPr>
            <a:r>
              <a:rPr lang="en-US" sz="2600" b="1" dirty="0" smtClean="0">
                <a:solidFill>
                  <a:srgbClr val="C55A11"/>
                </a:solidFill>
              </a:rPr>
              <a:t>Solid fuel quality standards, fuel flexibility, eco-design and retrofitting technologies</a:t>
            </a:r>
          </a:p>
        </p:txBody>
      </p:sp>
      <p:sp>
        <p:nvSpPr>
          <p:cNvPr id="11" name="7 Marcador de texto"/>
          <p:cNvSpPr txBox="1">
            <a:spLocks/>
          </p:cNvSpPr>
          <p:nvPr/>
        </p:nvSpPr>
        <p:spPr>
          <a:xfrm>
            <a:off x="1301799" y="115658"/>
            <a:ext cx="6228000"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a:t>P</a:t>
            </a:r>
            <a:r>
              <a:rPr lang="es-ES" sz="2800" b="1" dirty="0" smtClean="0"/>
              <a:t>olicy </a:t>
            </a:r>
            <a:r>
              <a:rPr lang="es-ES" sz="2800" b="1" dirty="0" smtClean="0"/>
              <a:t>Recommendations</a:t>
            </a:r>
            <a:endParaRPr lang="es-ES" sz="2800" b="1" dirty="0"/>
          </a:p>
        </p:txBody>
      </p:sp>
    </p:spTree>
    <p:extLst>
      <p:ext uri="{BB962C8B-B14F-4D97-AF65-F5344CB8AC3E}">
        <p14:creationId xmlns:p14="http://schemas.microsoft.com/office/powerpoint/2010/main" val="3815818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424025"/>
            <a:ext cx="9152021" cy="960034"/>
          </a:xfrm>
        </p:spPr>
        <p:txBody>
          <a:bodyPr/>
          <a:lstStyle/>
          <a:p>
            <a:r>
              <a:rPr lang="en-GB" dirty="0" smtClean="0">
                <a:solidFill>
                  <a:srgbClr val="A48A7A"/>
                </a:solidFill>
                <a:latin typeface="+mn-lt"/>
              </a:rPr>
              <a:t>Thank you very much for your attention!</a:t>
            </a:r>
            <a:endParaRPr lang="en-GB" dirty="0">
              <a:solidFill>
                <a:srgbClr val="A48A7A"/>
              </a:solidFill>
              <a:latin typeface="+mn-lt"/>
            </a:endParaRPr>
          </a:p>
        </p:txBody>
      </p:sp>
      <p:sp>
        <p:nvSpPr>
          <p:cNvPr id="3" name="10 CuadroTexto"/>
          <p:cNvSpPr txBox="1">
            <a:spLocks noChangeArrowheads="1"/>
          </p:cNvSpPr>
          <p:nvPr/>
        </p:nvSpPr>
        <p:spPr bwMode="auto">
          <a:xfrm>
            <a:off x="2909562" y="4457694"/>
            <a:ext cx="3332895" cy="707886"/>
          </a:xfrm>
          <a:prstGeom prst="rect">
            <a:avLst/>
          </a:prstGeom>
          <a:noFill/>
          <a:ln w="9525">
            <a:noFill/>
            <a:miter lim="800000"/>
            <a:headEnd/>
            <a:tailEnd/>
          </a:ln>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altLang="en-US" sz="1600" b="1" kern="0" dirty="0" smtClean="0">
                <a:solidFill>
                  <a:srgbClr val="59595B"/>
                </a:solidFill>
                <a:latin typeface="Arial" pitchFamily="34" charset="0"/>
              </a:rPr>
              <a:t>Massimo Monteleone</a:t>
            </a:r>
            <a:endParaRPr kumimoji="0" lang="en-GB" altLang="en-US" sz="1600" b="1" i="0" u="none" strike="noStrike" kern="0" cap="none" spc="0" normalizeH="0" baseline="0" noProof="0" dirty="0">
              <a:ln>
                <a:noFill/>
              </a:ln>
              <a:solidFill>
                <a:srgbClr val="59595B"/>
              </a:solidFill>
              <a:effectLst/>
              <a:uLnTx/>
              <a:uFillTx/>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dirty="0" smtClean="0">
                <a:ln>
                  <a:noFill/>
                </a:ln>
                <a:solidFill>
                  <a:srgbClr val="59595B"/>
                </a:solidFill>
                <a:effectLst/>
                <a:uLnTx/>
                <a:uFillTx/>
                <a:latin typeface="Arial" pitchFamily="34" charset="0"/>
              </a:rPr>
              <a:t>University of Foggia (IT)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dirty="0" smtClean="0">
                <a:ln>
                  <a:noFill/>
                </a:ln>
                <a:solidFill>
                  <a:srgbClr val="59595B"/>
                </a:solidFill>
                <a:effectLst/>
                <a:uLnTx/>
                <a:uFillTx/>
                <a:latin typeface="Arial" pitchFamily="34" charset="0"/>
              </a:rPr>
              <a:t>Email</a:t>
            </a:r>
            <a:r>
              <a:rPr kumimoji="0" lang="en-GB" altLang="en-US" sz="1200" b="0" i="0" u="none" strike="noStrike" kern="0" cap="none" spc="0" normalizeH="0" baseline="0" noProof="0" dirty="0">
                <a:ln>
                  <a:noFill/>
                </a:ln>
                <a:solidFill>
                  <a:srgbClr val="59595B"/>
                </a:solidFill>
                <a:effectLst/>
                <a:uLnTx/>
                <a:uFillTx/>
                <a:latin typeface="Arial" pitchFamily="34" charset="0"/>
              </a:rPr>
              <a:t>: </a:t>
            </a:r>
            <a:r>
              <a:rPr lang="en-GB" altLang="en-US" sz="1200" kern="0" dirty="0">
                <a:solidFill>
                  <a:srgbClr val="59595B"/>
                </a:solidFill>
                <a:latin typeface="Arial" pitchFamily="34" charset="0"/>
              </a:rPr>
              <a:t>m</a:t>
            </a:r>
            <a:r>
              <a:rPr lang="en-GB" altLang="en-US" sz="1200" kern="0" noProof="0" dirty="0" smtClean="0">
                <a:solidFill>
                  <a:srgbClr val="59595B"/>
                </a:solidFill>
                <a:latin typeface="Arial" pitchFamily="34" charset="0"/>
              </a:rPr>
              <a:t>assimo.monteleone@unifg.it</a:t>
            </a:r>
            <a:endParaRPr kumimoji="0" lang="en-GB" altLang="en-US" sz="1200" b="0" i="0" u="none" strike="noStrike" kern="0" cap="none" spc="0" normalizeH="0" baseline="0" noProof="0" dirty="0">
              <a:ln>
                <a:noFill/>
              </a:ln>
              <a:solidFill>
                <a:srgbClr val="59595B"/>
              </a:solidFill>
              <a:effectLst/>
              <a:uLnTx/>
              <a:uFillTx/>
              <a:latin typeface="Arial" pitchFamily="34" charset="0"/>
            </a:endParaRPr>
          </a:p>
        </p:txBody>
      </p:sp>
      <p:sp>
        <p:nvSpPr>
          <p:cNvPr id="4" name="Rectángulo 3"/>
          <p:cNvSpPr/>
          <p:nvPr/>
        </p:nvSpPr>
        <p:spPr>
          <a:xfrm>
            <a:off x="2399771" y="298940"/>
            <a:ext cx="4352475" cy="707886"/>
          </a:xfrm>
          <a:prstGeom prst="rect">
            <a:avLst/>
          </a:prstGeom>
          <a:noFill/>
        </p:spPr>
        <p:txBody>
          <a:bodyPr wrap="none" lIns="91440" tIns="45720" rIns="91440" bIns="45720">
            <a:spAutoFit/>
          </a:bodyPr>
          <a:lstStyle/>
          <a:p>
            <a:pPr algn="ctr"/>
            <a:r>
              <a:rPr lang="en-GB" sz="4000" dirty="0" smtClean="0">
                <a:ln w="0"/>
                <a:solidFill>
                  <a:srgbClr val="A48A7A"/>
                </a:solidFill>
              </a:rPr>
              <a:t>www.up-running.eu</a:t>
            </a:r>
            <a:endParaRPr lang="en-GB" sz="4000" b="0" cap="none" spc="0" dirty="0">
              <a:ln w="0"/>
              <a:solidFill>
                <a:srgbClr val="A48A7A"/>
              </a:solidFill>
            </a:endParaRPr>
          </a:p>
        </p:txBody>
      </p:sp>
      <p:sp>
        <p:nvSpPr>
          <p:cNvPr id="5" name="10 CuadroTexto"/>
          <p:cNvSpPr txBox="1">
            <a:spLocks noChangeArrowheads="1"/>
          </p:cNvSpPr>
          <p:nvPr/>
        </p:nvSpPr>
        <p:spPr bwMode="auto">
          <a:xfrm>
            <a:off x="2909562" y="5589286"/>
            <a:ext cx="3332895" cy="954107"/>
          </a:xfrm>
          <a:prstGeom prst="rect">
            <a:avLst/>
          </a:prstGeom>
          <a:noFill/>
          <a:ln w="9525">
            <a:noFill/>
            <a:miter lim="800000"/>
            <a:headEnd/>
            <a:tailEnd/>
          </a:ln>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altLang="en-US" sz="1600" b="1" kern="0" dirty="0" smtClean="0">
                <a:solidFill>
                  <a:srgbClr val="59595B"/>
                </a:solidFill>
                <a:latin typeface="Arial" pitchFamily="34" charset="0"/>
              </a:rPr>
              <a:t>Project Coordinator</a:t>
            </a:r>
          </a:p>
          <a:p>
            <a:pPr marL="0" marR="0" lvl="0" indent="0" algn="ctr" defTabSz="914400" eaLnBrk="1" fontAlgn="auto" latinLnBrk="0" hangingPunct="1">
              <a:lnSpc>
                <a:spcPct val="100000"/>
              </a:lnSpc>
              <a:spcBef>
                <a:spcPts val="0"/>
              </a:spcBef>
              <a:spcAft>
                <a:spcPts val="0"/>
              </a:spcAft>
              <a:buClrTx/>
              <a:buSzTx/>
              <a:buFontTx/>
              <a:buNone/>
              <a:tabLst/>
              <a:defRPr/>
            </a:pPr>
            <a:r>
              <a:rPr lang="it-IT" altLang="en-US" sz="1600" b="1" kern="0" dirty="0" smtClean="0">
                <a:solidFill>
                  <a:srgbClr val="59595B"/>
                </a:solidFill>
                <a:latin typeface="Arial" pitchFamily="34" charset="0"/>
              </a:rPr>
              <a:t>Daniel Garcia </a:t>
            </a:r>
            <a:r>
              <a:rPr lang="it-IT" altLang="en-US" sz="1600" b="1" kern="0" dirty="0" err="1" smtClean="0">
                <a:solidFill>
                  <a:srgbClr val="59595B"/>
                </a:solidFill>
                <a:latin typeface="Arial" pitchFamily="34" charset="0"/>
              </a:rPr>
              <a:t>Galindo</a:t>
            </a:r>
            <a:endParaRPr kumimoji="0" lang="en-GB" altLang="en-US" sz="1600" b="1" i="0" u="none" strike="noStrike" kern="0" cap="none" spc="0" normalizeH="0" baseline="0" noProof="0" dirty="0">
              <a:ln>
                <a:noFill/>
              </a:ln>
              <a:solidFill>
                <a:srgbClr val="59595B"/>
              </a:solidFill>
              <a:effectLst/>
              <a:uLnTx/>
              <a:uFillTx/>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altLang="en-US" sz="1200" kern="0" dirty="0" smtClean="0">
                <a:solidFill>
                  <a:srgbClr val="59595B"/>
                </a:solidFill>
                <a:latin typeface="Arial" pitchFamily="34" charset="0"/>
              </a:rPr>
              <a:t>CIRCE </a:t>
            </a:r>
            <a:r>
              <a:rPr lang="en-GB" altLang="en-US" sz="1200" kern="0" dirty="0" err="1" smtClean="0">
                <a:solidFill>
                  <a:srgbClr val="59595B"/>
                </a:solidFill>
                <a:latin typeface="Arial" pitchFamily="34" charset="0"/>
              </a:rPr>
              <a:t>Fundation</a:t>
            </a:r>
            <a:endParaRPr lang="en-GB" altLang="en-US" sz="1200" kern="0" dirty="0" smtClean="0">
              <a:solidFill>
                <a:srgbClr val="59595B"/>
              </a:solidFill>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200" b="0" i="0" u="none" strike="noStrike" kern="0" cap="none" spc="0" normalizeH="0" baseline="0" noProof="0" dirty="0" smtClean="0">
                <a:ln>
                  <a:noFill/>
                </a:ln>
                <a:solidFill>
                  <a:srgbClr val="59595B"/>
                </a:solidFill>
                <a:effectLst/>
                <a:uLnTx/>
                <a:uFillTx/>
                <a:latin typeface="Arial" pitchFamily="34" charset="0"/>
              </a:rPr>
              <a:t>Email</a:t>
            </a:r>
            <a:r>
              <a:rPr kumimoji="0" lang="en-GB" altLang="en-US" sz="1200" b="0" i="0" u="none" strike="noStrike" kern="0" cap="none" spc="0" normalizeH="0" baseline="0" noProof="0" dirty="0">
                <a:ln>
                  <a:noFill/>
                </a:ln>
                <a:solidFill>
                  <a:srgbClr val="59595B"/>
                </a:solidFill>
                <a:effectLst/>
                <a:uLnTx/>
                <a:uFillTx/>
                <a:latin typeface="Arial" pitchFamily="34" charset="0"/>
              </a:rPr>
              <a:t>: </a:t>
            </a:r>
            <a:r>
              <a:rPr lang="en-GB" altLang="en-US" sz="1200" kern="0" noProof="0" dirty="0" smtClean="0">
                <a:solidFill>
                  <a:srgbClr val="59595B"/>
                </a:solidFill>
                <a:latin typeface="Arial" pitchFamily="34" charset="0"/>
              </a:rPr>
              <a:t>Daniel.Garcia@fcirce.es</a:t>
            </a:r>
            <a:endParaRPr kumimoji="0" lang="en-GB" altLang="en-US" sz="1200" b="0" i="0" u="none" strike="noStrike" kern="0" cap="none" spc="0" normalizeH="0" baseline="0" noProof="0" dirty="0">
              <a:ln>
                <a:noFill/>
              </a:ln>
              <a:solidFill>
                <a:srgbClr val="59595B"/>
              </a:solidFill>
              <a:effectLst/>
              <a:uLnTx/>
              <a:uFillTx/>
              <a:latin typeface="Arial" pitchFamily="34" charset="0"/>
            </a:endParaRPr>
          </a:p>
        </p:txBody>
      </p:sp>
    </p:spTree>
    <p:extLst>
      <p:ext uri="{BB962C8B-B14F-4D97-AF65-F5344CB8AC3E}">
        <p14:creationId xmlns:p14="http://schemas.microsoft.com/office/powerpoint/2010/main" val="61218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a:solidFill>
                    <a:schemeClr val="bg1"/>
                  </a:solidFill>
                </a:rPr>
                <a:t>2</a:t>
              </a:r>
            </a:p>
          </p:txBody>
        </p:sp>
      </p:grpSp>
      <p:pic>
        <p:nvPicPr>
          <p:cNvPr id="18" name="Immagine 17"/>
          <p:cNvPicPr>
            <a:picLocks noChangeAspect="1"/>
          </p:cNvPicPr>
          <p:nvPr/>
        </p:nvPicPr>
        <p:blipFill>
          <a:blip r:embed="rId4"/>
          <a:stretch>
            <a:fillRect/>
          </a:stretch>
        </p:blipFill>
        <p:spPr>
          <a:xfrm>
            <a:off x="0" y="913816"/>
            <a:ext cx="5112000" cy="2876624"/>
          </a:xfrm>
          <a:prstGeom prst="rect">
            <a:avLst/>
          </a:prstGeom>
        </p:spPr>
      </p:pic>
      <p:sp>
        <p:nvSpPr>
          <p:cNvPr id="13" name="Rettangolo 12"/>
          <p:cNvSpPr/>
          <p:nvPr/>
        </p:nvSpPr>
        <p:spPr>
          <a:xfrm>
            <a:off x="5180756" y="1019266"/>
            <a:ext cx="2916183" cy="369332"/>
          </a:xfrm>
          <a:prstGeom prst="rect">
            <a:avLst/>
          </a:prstGeom>
        </p:spPr>
        <p:txBody>
          <a:bodyPr wrap="none">
            <a:spAutoFit/>
          </a:bodyPr>
          <a:lstStyle/>
          <a:p>
            <a:r>
              <a:rPr lang="en-GB" b="1" dirty="0" smtClean="0">
                <a:solidFill>
                  <a:schemeClr val="accent6">
                    <a:lumMod val="75000"/>
                  </a:schemeClr>
                </a:solidFill>
                <a:latin typeface="Arial" panose="020B0604020202020204" pitchFamily="34" charset="0"/>
              </a:rPr>
              <a:t>GHG reduction over time</a:t>
            </a:r>
            <a:endParaRPr lang="en-GB" b="1" i="0" dirty="0">
              <a:solidFill>
                <a:schemeClr val="accent6">
                  <a:lumMod val="75000"/>
                </a:schemeClr>
              </a:solidFill>
              <a:effectLst/>
              <a:latin typeface="Arial" panose="020B0604020202020204" pitchFamily="34" charset="0"/>
            </a:endParaRPr>
          </a:p>
        </p:txBody>
      </p:sp>
      <p:sp>
        <p:nvSpPr>
          <p:cNvPr id="17" name="CasellaDiTesto 16"/>
          <p:cNvSpPr txBox="1"/>
          <p:nvPr/>
        </p:nvSpPr>
        <p:spPr>
          <a:xfrm>
            <a:off x="882000" y="2917804"/>
            <a:ext cx="3348000" cy="338554"/>
          </a:xfrm>
          <a:prstGeom prst="rect">
            <a:avLst/>
          </a:prstGeom>
          <a:noFill/>
        </p:spPr>
        <p:txBody>
          <a:bodyPr wrap="square" rtlCol="0">
            <a:spAutoFit/>
          </a:bodyPr>
          <a:lstStyle/>
          <a:p>
            <a:r>
              <a:rPr lang="en-GB" sz="1600" dirty="0" smtClean="0"/>
              <a:t>GHG emissions in 1990 = 5.4 </a:t>
            </a:r>
            <a:r>
              <a:rPr lang="en-GB" sz="1600" dirty="0" err="1" smtClean="0"/>
              <a:t>Ttoe</a:t>
            </a:r>
            <a:endParaRPr lang="en-GB" sz="1600" dirty="0"/>
          </a:p>
        </p:txBody>
      </p:sp>
      <p:pic>
        <p:nvPicPr>
          <p:cNvPr id="19" name="Immagine 18"/>
          <p:cNvPicPr>
            <a:picLocks noChangeAspect="1"/>
          </p:cNvPicPr>
          <p:nvPr/>
        </p:nvPicPr>
        <p:blipFill>
          <a:blip r:embed="rId5"/>
          <a:stretch>
            <a:fillRect/>
          </a:stretch>
        </p:blipFill>
        <p:spPr>
          <a:xfrm>
            <a:off x="4032000" y="3696408"/>
            <a:ext cx="5112000" cy="2876770"/>
          </a:xfrm>
          <a:prstGeom prst="rect">
            <a:avLst/>
          </a:prstGeom>
        </p:spPr>
      </p:pic>
      <p:sp>
        <p:nvSpPr>
          <p:cNvPr id="20" name="7 Marcador de texto"/>
          <p:cNvSpPr txBox="1">
            <a:spLocks/>
          </p:cNvSpPr>
          <p:nvPr/>
        </p:nvSpPr>
        <p:spPr>
          <a:xfrm>
            <a:off x="1366038" y="98029"/>
            <a:ext cx="6468926"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EU Climate and Energy Roadmap</a:t>
            </a:r>
            <a:endParaRPr lang="es-ES" sz="2800" b="1" dirty="0"/>
          </a:p>
        </p:txBody>
      </p:sp>
      <p:sp>
        <p:nvSpPr>
          <p:cNvPr id="21" name="Rettangolo 20"/>
          <p:cNvSpPr/>
          <p:nvPr/>
        </p:nvSpPr>
        <p:spPr>
          <a:xfrm>
            <a:off x="5180756" y="1533805"/>
            <a:ext cx="3963244" cy="1908215"/>
          </a:xfrm>
          <a:prstGeom prst="rect">
            <a:avLst/>
          </a:prstGeom>
        </p:spPr>
        <p:txBody>
          <a:bodyPr wrap="square">
            <a:spAutoFit/>
          </a:bodyPr>
          <a:lstStyle/>
          <a:p>
            <a:pPr>
              <a:spcAft>
                <a:spcPts val="1200"/>
              </a:spcAft>
            </a:pPr>
            <a:r>
              <a:rPr lang="en-GB" dirty="0">
                <a:solidFill>
                  <a:srgbClr val="333333"/>
                </a:solidFill>
                <a:ea typeface="Calibri" panose="020F0502020204030204" pitchFamily="34" charset="0"/>
              </a:rPr>
              <a:t>The European Union (EU) is on track to achieve its </a:t>
            </a:r>
            <a:r>
              <a:rPr lang="en-GB" dirty="0" smtClean="0">
                <a:solidFill>
                  <a:srgbClr val="333333"/>
                </a:solidFill>
                <a:ea typeface="Calibri" panose="020F0502020204030204" pitchFamily="34" charset="0"/>
              </a:rPr>
              <a:t>GHG </a:t>
            </a:r>
            <a:r>
              <a:rPr lang="en-GB" dirty="0">
                <a:solidFill>
                  <a:srgbClr val="333333"/>
                </a:solidFill>
                <a:ea typeface="Calibri" panose="020F0502020204030204" pitchFamily="34" charset="0"/>
              </a:rPr>
              <a:t>emission reduction target of a 20 % </a:t>
            </a:r>
            <a:r>
              <a:rPr lang="en-GB" dirty="0" smtClean="0">
                <a:solidFill>
                  <a:srgbClr val="333333"/>
                </a:solidFill>
                <a:ea typeface="Calibri" panose="020F0502020204030204" pitchFamily="34" charset="0"/>
              </a:rPr>
              <a:t>decrease.</a:t>
            </a:r>
          </a:p>
          <a:p>
            <a:pPr>
              <a:spcAft>
                <a:spcPts val="1200"/>
              </a:spcAft>
            </a:pPr>
            <a:r>
              <a:rPr lang="en-GB" dirty="0"/>
              <a:t>F</a:t>
            </a:r>
            <a:r>
              <a:rPr lang="en-GB" dirty="0" smtClean="0"/>
              <a:t>aster </a:t>
            </a:r>
            <a:r>
              <a:rPr lang="en-GB" dirty="0"/>
              <a:t>rates of GHG emission decreases are necessary to achieve an 80 %, or even a 95 %, decrease by </a:t>
            </a:r>
            <a:r>
              <a:rPr lang="en-GB" dirty="0" smtClean="0"/>
              <a:t>2050.</a:t>
            </a:r>
            <a:endParaRPr lang="it-IT" dirty="0"/>
          </a:p>
        </p:txBody>
      </p:sp>
      <p:sp>
        <p:nvSpPr>
          <p:cNvPr id="22" name="Rettangolo 21"/>
          <p:cNvSpPr/>
          <p:nvPr/>
        </p:nvSpPr>
        <p:spPr>
          <a:xfrm>
            <a:off x="128908" y="4348416"/>
            <a:ext cx="3963244" cy="2185214"/>
          </a:xfrm>
          <a:prstGeom prst="rect">
            <a:avLst/>
          </a:prstGeom>
        </p:spPr>
        <p:txBody>
          <a:bodyPr wrap="square">
            <a:spAutoFit/>
          </a:bodyPr>
          <a:lstStyle/>
          <a:p>
            <a:pPr>
              <a:spcAft>
                <a:spcPts val="1200"/>
              </a:spcAft>
            </a:pPr>
            <a:r>
              <a:rPr lang="en-US" dirty="0">
                <a:solidFill>
                  <a:srgbClr val="333333"/>
                </a:solidFill>
                <a:ea typeface="Calibri" panose="020F0502020204030204" pitchFamily="34" charset="0"/>
              </a:rPr>
              <a:t>The European Union (EU) is currently on track to meet its renewable energy target, i.e. that 20 % of its energy should come from renewable sources by 2020</a:t>
            </a:r>
            <a:r>
              <a:rPr lang="en-US" dirty="0" smtClean="0">
                <a:solidFill>
                  <a:srgbClr val="333333"/>
                </a:solidFill>
                <a:ea typeface="Calibri" panose="020F0502020204030204" pitchFamily="34" charset="0"/>
              </a:rPr>
              <a:t>.</a:t>
            </a:r>
          </a:p>
          <a:p>
            <a:pPr>
              <a:spcAft>
                <a:spcPts val="1200"/>
              </a:spcAft>
            </a:pPr>
            <a:r>
              <a:rPr lang="en-US" dirty="0"/>
              <a:t>In view of the EU’s longer-term </a:t>
            </a:r>
            <a:r>
              <a:rPr lang="en-US" dirty="0" smtClean="0"/>
              <a:t>target for </a:t>
            </a:r>
            <a:r>
              <a:rPr lang="en-US" dirty="0"/>
              <a:t>2050, the </a:t>
            </a:r>
            <a:r>
              <a:rPr lang="en-US" dirty="0" smtClean="0"/>
              <a:t>RES deployment rate should increase </a:t>
            </a:r>
            <a:r>
              <a:rPr lang="en-US" dirty="0"/>
              <a:t>significantly. </a:t>
            </a:r>
            <a:endParaRPr lang="it-IT" dirty="0"/>
          </a:p>
        </p:txBody>
      </p:sp>
      <p:sp>
        <p:nvSpPr>
          <p:cNvPr id="23" name="Rettangolo 22"/>
          <p:cNvSpPr/>
          <p:nvPr/>
        </p:nvSpPr>
        <p:spPr>
          <a:xfrm>
            <a:off x="256544" y="3902038"/>
            <a:ext cx="3518912" cy="369332"/>
          </a:xfrm>
          <a:prstGeom prst="rect">
            <a:avLst/>
          </a:prstGeom>
        </p:spPr>
        <p:txBody>
          <a:bodyPr wrap="none">
            <a:spAutoFit/>
          </a:bodyPr>
          <a:lstStyle/>
          <a:p>
            <a:r>
              <a:rPr lang="en-GB" b="1" dirty="0" smtClean="0">
                <a:solidFill>
                  <a:schemeClr val="accent6">
                    <a:lumMod val="75000"/>
                  </a:schemeClr>
                </a:solidFill>
                <a:latin typeface="Arial" panose="020B0604020202020204" pitchFamily="34" charset="0"/>
              </a:rPr>
              <a:t>Share of renewables over time</a:t>
            </a:r>
            <a:endParaRPr lang="en-GB" b="1" i="0" dirty="0">
              <a:solidFill>
                <a:schemeClr val="accent6">
                  <a:lumMod val="75000"/>
                </a:schemeClr>
              </a:solidFill>
              <a:effectLst/>
              <a:latin typeface="Arial" panose="020B0604020202020204" pitchFamily="34" charset="0"/>
            </a:endParaRPr>
          </a:p>
        </p:txBody>
      </p:sp>
    </p:spTree>
    <p:extLst>
      <p:ext uri="{BB962C8B-B14F-4D97-AF65-F5344CB8AC3E}">
        <p14:creationId xmlns:p14="http://schemas.microsoft.com/office/powerpoint/2010/main" val="82034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a:solidFill>
                    <a:schemeClr val="bg1"/>
                  </a:solidFill>
                </a:rPr>
                <a:t>3</a:t>
              </a:r>
            </a:p>
          </p:txBody>
        </p:sp>
      </p:grpSp>
      <p:sp>
        <p:nvSpPr>
          <p:cNvPr id="10" name="7 Marcador de texto"/>
          <p:cNvSpPr txBox="1">
            <a:spLocks/>
          </p:cNvSpPr>
          <p:nvPr/>
        </p:nvSpPr>
        <p:spPr>
          <a:xfrm>
            <a:off x="1366038" y="98029"/>
            <a:ext cx="6468926"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EU Climate and Energy Roadmap</a:t>
            </a:r>
            <a:endParaRPr lang="es-ES" sz="2800" b="1" dirty="0"/>
          </a:p>
        </p:txBody>
      </p:sp>
      <p:sp>
        <p:nvSpPr>
          <p:cNvPr id="7" name="CasellaDiTesto 6"/>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01</a:t>
            </a:r>
            <a:endParaRPr lang="it-IT" b="1" dirty="0">
              <a:solidFill>
                <a:srgbClr val="A48A7A"/>
              </a:solidFill>
            </a:endParaRPr>
          </a:p>
        </p:txBody>
      </p:sp>
      <p:sp>
        <p:nvSpPr>
          <p:cNvPr id="11" name="CasellaDiTesto 10"/>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
        <p:nvSpPr>
          <p:cNvPr id="12" name="Rettangolo 11"/>
          <p:cNvSpPr/>
          <p:nvPr/>
        </p:nvSpPr>
        <p:spPr>
          <a:xfrm>
            <a:off x="2165059" y="1298081"/>
            <a:ext cx="6978941" cy="3754874"/>
          </a:xfrm>
          <a:prstGeom prst="rect">
            <a:avLst/>
          </a:prstGeom>
        </p:spPr>
        <p:txBody>
          <a:bodyPr wrap="square">
            <a:spAutoFit/>
          </a:bodyPr>
          <a:lstStyle/>
          <a:p>
            <a:pPr>
              <a:spcAft>
                <a:spcPts val="1800"/>
              </a:spcAft>
            </a:pPr>
            <a:r>
              <a:rPr lang="en-US" sz="2600" b="1" dirty="0">
                <a:solidFill>
                  <a:schemeClr val="accent4">
                    <a:lumMod val="50000"/>
                  </a:schemeClr>
                </a:solidFill>
              </a:rPr>
              <a:t>An </a:t>
            </a:r>
            <a:r>
              <a:rPr lang="en-US" sz="2600" b="1" dirty="0">
                <a:solidFill>
                  <a:schemeClr val="accent2">
                    <a:lumMod val="75000"/>
                  </a:schemeClr>
                </a:solidFill>
              </a:rPr>
              <a:t>exceptional effort </a:t>
            </a:r>
            <a:r>
              <a:rPr lang="en-US" sz="2600" b="1" dirty="0">
                <a:solidFill>
                  <a:schemeClr val="accent4">
                    <a:lumMod val="50000"/>
                  </a:schemeClr>
                </a:solidFill>
              </a:rPr>
              <a:t>needs to be deployed in order to boost transition towards </a:t>
            </a:r>
            <a:r>
              <a:rPr lang="en-US" sz="2600" b="1" dirty="0">
                <a:solidFill>
                  <a:schemeClr val="accent2">
                    <a:lumMod val="75000"/>
                  </a:schemeClr>
                </a:solidFill>
              </a:rPr>
              <a:t>renewable </a:t>
            </a:r>
            <a:r>
              <a:rPr lang="en-US" sz="2600" b="1" dirty="0" smtClean="0">
                <a:solidFill>
                  <a:schemeClr val="accent2">
                    <a:lumMod val="75000"/>
                  </a:schemeClr>
                </a:solidFill>
              </a:rPr>
              <a:t>energies</a:t>
            </a:r>
            <a:r>
              <a:rPr lang="en-US" sz="2600" b="1" dirty="0" smtClean="0">
                <a:solidFill>
                  <a:schemeClr val="accent4">
                    <a:lumMod val="50000"/>
                  </a:schemeClr>
                </a:solidFill>
              </a:rPr>
              <a:t>, on </a:t>
            </a:r>
            <a:r>
              <a:rPr lang="en-US" sz="2600" b="1" dirty="0">
                <a:solidFill>
                  <a:schemeClr val="accent4">
                    <a:lumMod val="50000"/>
                  </a:schemeClr>
                </a:solidFill>
              </a:rPr>
              <a:t>both supply and demand </a:t>
            </a:r>
            <a:r>
              <a:rPr lang="en-US" sz="2600" b="1" dirty="0" smtClean="0">
                <a:solidFill>
                  <a:schemeClr val="accent4">
                    <a:lumMod val="50000"/>
                  </a:schemeClr>
                </a:solidFill>
              </a:rPr>
              <a:t>side</a:t>
            </a:r>
            <a:endParaRPr lang="en-US" sz="2600" b="1" dirty="0" smtClean="0">
              <a:solidFill>
                <a:schemeClr val="accent4">
                  <a:lumMod val="50000"/>
                </a:schemeClr>
              </a:solidFill>
            </a:endParaRPr>
          </a:p>
          <a:p>
            <a:pPr>
              <a:spcAft>
                <a:spcPts val="1800"/>
              </a:spcAft>
            </a:pPr>
            <a:r>
              <a:rPr lang="en-US" sz="2600" b="1" dirty="0" smtClean="0">
                <a:solidFill>
                  <a:schemeClr val="accent4">
                    <a:lumMod val="50000"/>
                  </a:schemeClr>
                </a:solidFill>
              </a:rPr>
              <a:t>This </a:t>
            </a:r>
            <a:r>
              <a:rPr lang="en-US" sz="2600" b="1" dirty="0">
                <a:solidFill>
                  <a:schemeClr val="accent4">
                    <a:lumMod val="50000"/>
                  </a:schemeClr>
                </a:solidFill>
              </a:rPr>
              <a:t>requires a strong and rapid </a:t>
            </a:r>
            <a:r>
              <a:rPr lang="en-US" sz="2600" b="1" dirty="0">
                <a:solidFill>
                  <a:schemeClr val="accent2">
                    <a:lumMod val="75000"/>
                  </a:schemeClr>
                </a:solidFill>
              </a:rPr>
              <a:t>strengthening of the </a:t>
            </a:r>
            <a:r>
              <a:rPr lang="en-US" sz="2600" b="1" dirty="0" smtClean="0">
                <a:solidFill>
                  <a:schemeClr val="accent2">
                    <a:lumMod val="75000"/>
                  </a:schemeClr>
                </a:solidFill>
              </a:rPr>
              <a:t>renewable </a:t>
            </a:r>
            <a:r>
              <a:rPr lang="en-US" sz="2600" b="1" dirty="0">
                <a:solidFill>
                  <a:schemeClr val="accent2">
                    <a:lumMod val="75000"/>
                  </a:schemeClr>
                </a:solidFill>
              </a:rPr>
              <a:t>energy installed </a:t>
            </a:r>
            <a:r>
              <a:rPr lang="en-US" sz="2600" b="1" dirty="0" smtClean="0">
                <a:solidFill>
                  <a:schemeClr val="accent2">
                    <a:lumMod val="75000"/>
                  </a:schemeClr>
                </a:solidFill>
              </a:rPr>
              <a:t>capacity</a:t>
            </a:r>
            <a:endParaRPr lang="en-US" sz="2600" b="1" dirty="0" smtClean="0">
              <a:solidFill>
                <a:schemeClr val="accent4">
                  <a:lumMod val="50000"/>
                </a:schemeClr>
              </a:solidFill>
            </a:endParaRPr>
          </a:p>
          <a:p>
            <a:pPr>
              <a:spcAft>
                <a:spcPts val="1800"/>
              </a:spcAft>
            </a:pPr>
            <a:r>
              <a:rPr lang="en-US" sz="2600" b="1" dirty="0" smtClean="0">
                <a:solidFill>
                  <a:schemeClr val="accent4">
                    <a:lumMod val="50000"/>
                  </a:schemeClr>
                </a:solidFill>
              </a:rPr>
              <a:t>At </a:t>
            </a:r>
            <a:r>
              <a:rPr lang="en-US" sz="2600" b="1" dirty="0">
                <a:solidFill>
                  <a:schemeClr val="accent4">
                    <a:lumMod val="50000"/>
                  </a:schemeClr>
                </a:solidFill>
              </a:rPr>
              <a:t>the same time, considerable efforts must be made to improve energy conversion efficiency as well as </a:t>
            </a:r>
            <a:r>
              <a:rPr lang="en-US" sz="2600" b="1" dirty="0">
                <a:solidFill>
                  <a:schemeClr val="accent2">
                    <a:lumMod val="75000"/>
                  </a:schemeClr>
                </a:solidFill>
              </a:rPr>
              <a:t>energy end-use </a:t>
            </a:r>
            <a:r>
              <a:rPr lang="en-US" sz="2600" b="1" dirty="0" smtClean="0">
                <a:solidFill>
                  <a:schemeClr val="accent2">
                    <a:lumMod val="75000"/>
                  </a:schemeClr>
                </a:solidFill>
              </a:rPr>
              <a:t>efficiency</a:t>
            </a:r>
            <a:endParaRPr lang="en-GB" sz="2600" b="1" i="0" dirty="0">
              <a:solidFill>
                <a:schemeClr val="accent4">
                  <a:lumMod val="50000"/>
                </a:schemeClr>
              </a:solidFill>
              <a:effectLst/>
            </a:endParaRPr>
          </a:p>
        </p:txBody>
      </p:sp>
    </p:spTree>
    <p:extLst>
      <p:ext uri="{BB962C8B-B14F-4D97-AF65-F5344CB8AC3E}">
        <p14:creationId xmlns:p14="http://schemas.microsoft.com/office/powerpoint/2010/main" val="303916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a:solidFill>
                    <a:schemeClr val="bg1"/>
                  </a:solidFill>
                </a:rPr>
                <a:t>4</a:t>
              </a:r>
            </a:p>
          </p:txBody>
        </p:sp>
      </p:grpSp>
      <p:sp>
        <p:nvSpPr>
          <p:cNvPr id="9" name="7 Marcador de texto"/>
          <p:cNvSpPr txBox="1">
            <a:spLocks/>
          </p:cNvSpPr>
          <p:nvPr/>
        </p:nvSpPr>
        <p:spPr>
          <a:xfrm>
            <a:off x="1366037" y="98029"/>
            <a:ext cx="684229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Bioenergy and Solid Biomass</a:t>
            </a:r>
            <a:endParaRPr lang="es-ES" sz="2800" b="1" dirty="0"/>
          </a:p>
        </p:txBody>
      </p:sp>
      <p:sp>
        <p:nvSpPr>
          <p:cNvPr id="7" name="Rettangolo 6"/>
          <p:cNvSpPr/>
          <p:nvPr/>
        </p:nvSpPr>
        <p:spPr>
          <a:xfrm>
            <a:off x="5139869" y="972088"/>
            <a:ext cx="3924000" cy="1631216"/>
          </a:xfrm>
          <a:prstGeom prst="rect">
            <a:avLst/>
          </a:prstGeom>
        </p:spPr>
        <p:txBody>
          <a:bodyPr wrap="square">
            <a:spAutoFit/>
          </a:bodyPr>
          <a:lstStyle/>
          <a:p>
            <a:r>
              <a:rPr lang="en-US" sz="2000" b="1" dirty="0" smtClean="0">
                <a:solidFill>
                  <a:srgbClr val="C55A11"/>
                </a:solidFill>
              </a:rPr>
              <a:t>Bioenergy</a:t>
            </a:r>
            <a:r>
              <a:rPr lang="en-US" sz="2000" dirty="0" smtClean="0">
                <a:solidFill>
                  <a:srgbClr val="000000"/>
                </a:solidFill>
              </a:rPr>
              <a:t> is </a:t>
            </a:r>
            <a:r>
              <a:rPr lang="en-US" sz="2000" dirty="0">
                <a:solidFill>
                  <a:srgbClr val="000000"/>
                </a:solidFill>
              </a:rPr>
              <a:t>by far the most significant renewable energy source in the </a:t>
            </a:r>
            <a:r>
              <a:rPr lang="en-US" sz="2000" dirty="0" smtClean="0">
                <a:solidFill>
                  <a:srgbClr val="000000"/>
                </a:solidFill>
              </a:rPr>
              <a:t>EU. It </a:t>
            </a:r>
            <a:r>
              <a:rPr lang="en-US" sz="2000" dirty="0">
                <a:solidFill>
                  <a:srgbClr val="000000"/>
                </a:solidFill>
              </a:rPr>
              <a:t>accounts for </a:t>
            </a:r>
            <a:r>
              <a:rPr lang="en-US" sz="2000" dirty="0" smtClean="0">
                <a:solidFill>
                  <a:srgbClr val="000000"/>
                </a:solidFill>
              </a:rPr>
              <a:t>64 </a:t>
            </a:r>
            <a:r>
              <a:rPr lang="en-US" sz="2000" dirty="0">
                <a:solidFill>
                  <a:srgbClr val="000000"/>
                </a:solidFill>
              </a:rPr>
              <a:t>% of all renewable energy </a:t>
            </a:r>
            <a:r>
              <a:rPr lang="en-US" sz="2000" dirty="0" smtClean="0">
                <a:solidFill>
                  <a:srgbClr val="000000"/>
                </a:solidFill>
              </a:rPr>
              <a:t>production in 2016</a:t>
            </a:r>
            <a:endParaRPr lang="en-US" sz="2000" dirty="0">
              <a:solidFill>
                <a:srgbClr val="000000"/>
              </a:solidFill>
            </a:endParaRPr>
          </a:p>
        </p:txBody>
      </p:sp>
      <p:pic>
        <p:nvPicPr>
          <p:cNvPr id="10" name="Immagine 9"/>
          <p:cNvPicPr>
            <a:picLocks noChangeAspect="1"/>
          </p:cNvPicPr>
          <p:nvPr/>
        </p:nvPicPr>
        <p:blipFill>
          <a:blip r:embed="rId3"/>
          <a:stretch>
            <a:fillRect/>
          </a:stretch>
        </p:blipFill>
        <p:spPr>
          <a:xfrm>
            <a:off x="-41220" y="874059"/>
            <a:ext cx="5056228" cy="3204000"/>
          </a:xfrm>
          <a:prstGeom prst="rect">
            <a:avLst/>
          </a:prstGeom>
        </p:spPr>
      </p:pic>
      <p:sp>
        <p:nvSpPr>
          <p:cNvPr id="16" name="Rettangolo 15"/>
          <p:cNvSpPr/>
          <p:nvPr/>
        </p:nvSpPr>
        <p:spPr>
          <a:xfrm>
            <a:off x="118785" y="4212377"/>
            <a:ext cx="4958654" cy="1323439"/>
          </a:xfrm>
          <a:prstGeom prst="rect">
            <a:avLst/>
          </a:prstGeom>
        </p:spPr>
        <p:txBody>
          <a:bodyPr wrap="square">
            <a:spAutoFit/>
          </a:bodyPr>
          <a:lstStyle/>
          <a:p>
            <a:pPr lvl="0" fontAlgn="base">
              <a:spcAft>
                <a:spcPts val="0"/>
              </a:spcAft>
            </a:pPr>
            <a:r>
              <a:rPr lang="en-GB" sz="2000" dirty="0">
                <a:solidFill>
                  <a:srgbClr val="333333"/>
                </a:solidFill>
                <a:ea typeface="Times New Roman" panose="02020603050405020304" pitchFamily="18" charset="0"/>
              </a:rPr>
              <a:t>More than two thirds of biomass consumed in Europe consists of </a:t>
            </a:r>
            <a:r>
              <a:rPr lang="en-GB" sz="2000" b="1" dirty="0">
                <a:solidFill>
                  <a:srgbClr val="C55A11"/>
                </a:solidFill>
                <a:ea typeface="Times New Roman" panose="02020603050405020304" pitchFamily="18" charset="0"/>
              </a:rPr>
              <a:t>solid biomass </a:t>
            </a:r>
            <a:r>
              <a:rPr lang="en-GB" sz="2000" dirty="0">
                <a:solidFill>
                  <a:srgbClr val="333333"/>
                </a:solidFill>
                <a:ea typeface="Times New Roman" panose="02020603050405020304" pitchFamily="18" charset="0"/>
              </a:rPr>
              <a:t>being mostly forestry residues and to a limited extent agricultural by-products</a:t>
            </a:r>
            <a:endParaRPr lang="it-IT" sz="2000" dirty="0">
              <a:effectLst/>
              <a:ea typeface="Times New Roman" panose="02020603050405020304" pitchFamily="18" charset="0"/>
            </a:endParaRPr>
          </a:p>
        </p:txBody>
      </p:sp>
      <p:grpSp>
        <p:nvGrpSpPr>
          <p:cNvPr id="18" name="Gruppo 17"/>
          <p:cNvGrpSpPr/>
          <p:nvPr/>
        </p:nvGrpSpPr>
        <p:grpSpPr>
          <a:xfrm>
            <a:off x="5139869" y="2512016"/>
            <a:ext cx="3940733" cy="4007430"/>
            <a:chOff x="5139869" y="2512016"/>
            <a:chExt cx="3940733" cy="4007430"/>
          </a:xfrm>
        </p:grpSpPr>
        <p:pic>
          <p:nvPicPr>
            <p:cNvPr id="15" name="Immagine 14"/>
            <p:cNvPicPr>
              <a:picLocks noChangeAspect="1"/>
            </p:cNvPicPr>
            <p:nvPr/>
          </p:nvPicPr>
          <p:blipFill rotWithShape="1">
            <a:blip r:embed="rId4" cstate="screen">
              <a:extLst>
                <a:ext uri="{28A0092B-C50C-407E-A947-70E740481C1C}">
                  <a14:useLocalDpi xmlns:a14="http://schemas.microsoft.com/office/drawing/2010/main"/>
                </a:ext>
              </a:extLst>
            </a:blip>
            <a:srcRect r="41101"/>
            <a:stretch/>
          </p:blipFill>
          <p:spPr bwMode="auto">
            <a:xfrm>
              <a:off x="5139869" y="2512016"/>
              <a:ext cx="3816000" cy="3283758"/>
            </a:xfrm>
            <a:prstGeom prst="rect">
              <a:avLst/>
            </a:prstGeom>
            <a:ln>
              <a:noFill/>
            </a:ln>
            <a:extLst>
              <a:ext uri="{53640926-AAD7-44D8-BBD7-CCE9431645EC}">
                <a14:shadowObscured xmlns:a14="http://schemas.microsoft.com/office/drawing/2010/main"/>
              </a:ext>
            </a:extLst>
          </p:spPr>
        </p:pic>
        <p:pic>
          <p:nvPicPr>
            <p:cNvPr id="14" name="Immagine 13"/>
            <p:cNvPicPr>
              <a:picLocks noChangeAspect="1"/>
            </p:cNvPicPr>
            <p:nvPr/>
          </p:nvPicPr>
          <p:blipFill>
            <a:blip r:embed="rId5"/>
            <a:stretch>
              <a:fillRect/>
            </a:stretch>
          </p:blipFill>
          <p:spPr>
            <a:xfrm>
              <a:off x="6741928" y="4971446"/>
              <a:ext cx="2338674" cy="1548000"/>
            </a:xfrm>
            <a:prstGeom prst="rect">
              <a:avLst/>
            </a:prstGeom>
          </p:spPr>
        </p:pic>
        <p:sp>
          <p:nvSpPr>
            <p:cNvPr id="17" name="Rettangolo 16"/>
            <p:cNvSpPr/>
            <p:nvPr/>
          </p:nvSpPr>
          <p:spPr>
            <a:xfrm>
              <a:off x="5220586" y="5145281"/>
              <a:ext cx="88250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p:cNvSpPr/>
          <p:nvPr/>
        </p:nvSpPr>
        <p:spPr>
          <a:xfrm>
            <a:off x="2297634" y="5813030"/>
            <a:ext cx="4478726" cy="646331"/>
          </a:xfrm>
          <a:prstGeom prst="rect">
            <a:avLst/>
          </a:prstGeom>
        </p:spPr>
        <p:txBody>
          <a:bodyPr wrap="square">
            <a:spAutoFit/>
          </a:bodyPr>
          <a:lstStyle/>
          <a:p>
            <a:pPr algn="r"/>
            <a:r>
              <a:rPr lang="en-GB" b="1" dirty="0" smtClean="0">
                <a:solidFill>
                  <a:srgbClr val="A48A7A"/>
                </a:solidFill>
                <a:latin typeface="Arial" panose="020B0604020202020204" pitchFamily="34" charset="0"/>
              </a:rPr>
              <a:t>EU-28 gross inland energy consumption of solid biomass</a:t>
            </a:r>
            <a:endParaRPr lang="en-GB" b="1" i="0" dirty="0">
              <a:solidFill>
                <a:srgbClr val="A48A7A"/>
              </a:solidFill>
              <a:effectLst/>
              <a:latin typeface="Arial" panose="020B0604020202020204" pitchFamily="34" charset="0"/>
            </a:endParaRPr>
          </a:p>
        </p:txBody>
      </p:sp>
    </p:spTree>
    <p:extLst>
      <p:ext uri="{BB962C8B-B14F-4D97-AF65-F5344CB8AC3E}">
        <p14:creationId xmlns:p14="http://schemas.microsoft.com/office/powerpoint/2010/main" val="162992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a:solidFill>
                    <a:schemeClr val="bg1"/>
                  </a:solidFill>
                </a:rPr>
                <a:t>5</a:t>
              </a:r>
            </a:p>
          </p:txBody>
        </p:sp>
      </p:grpSp>
      <p:sp>
        <p:nvSpPr>
          <p:cNvPr id="19" name="Rettangolo 18"/>
          <p:cNvSpPr/>
          <p:nvPr/>
        </p:nvSpPr>
        <p:spPr>
          <a:xfrm>
            <a:off x="196877" y="4978825"/>
            <a:ext cx="3898645" cy="923330"/>
          </a:xfrm>
          <a:prstGeom prst="rect">
            <a:avLst/>
          </a:prstGeom>
        </p:spPr>
        <p:txBody>
          <a:bodyPr wrap="square">
            <a:spAutoFit/>
          </a:bodyPr>
          <a:lstStyle/>
          <a:p>
            <a:r>
              <a:rPr lang="en-GB" b="1" dirty="0" smtClean="0">
                <a:solidFill>
                  <a:srgbClr val="A48A7A"/>
                </a:solidFill>
                <a:latin typeface="Arial" panose="020B0604020202020204" pitchFamily="34" charset="0"/>
              </a:rPr>
              <a:t>EU-28 share of energy in the gross final energy consumption for heating &amp; cooling</a:t>
            </a:r>
            <a:endParaRPr lang="en-GB" b="1" i="0" dirty="0">
              <a:solidFill>
                <a:srgbClr val="A48A7A"/>
              </a:solidFill>
              <a:effectLst/>
              <a:latin typeface="Arial" panose="020B0604020202020204" pitchFamily="34" charset="0"/>
            </a:endParaRPr>
          </a:p>
        </p:txBody>
      </p:sp>
      <p:sp>
        <p:nvSpPr>
          <p:cNvPr id="11" name="Rettangolo 10"/>
          <p:cNvSpPr/>
          <p:nvPr/>
        </p:nvSpPr>
        <p:spPr>
          <a:xfrm>
            <a:off x="4827185" y="4696838"/>
            <a:ext cx="4140000" cy="1631216"/>
          </a:xfrm>
          <a:prstGeom prst="rect">
            <a:avLst/>
          </a:prstGeom>
        </p:spPr>
        <p:txBody>
          <a:bodyPr wrap="square">
            <a:spAutoFit/>
          </a:bodyPr>
          <a:lstStyle/>
          <a:p>
            <a:r>
              <a:rPr lang="en-US" sz="2000" b="1" dirty="0">
                <a:solidFill>
                  <a:srgbClr val="000000"/>
                </a:solidFill>
                <a:latin typeface="Calibri" panose="020F0502020204030204" pitchFamily="34" charset="0"/>
              </a:rPr>
              <a:t>Renewables are becoming a key priority for EU </a:t>
            </a:r>
            <a:r>
              <a:rPr lang="en-US" sz="2000" b="1" dirty="0" smtClean="0">
                <a:solidFill>
                  <a:srgbClr val="000000"/>
                </a:solidFill>
                <a:latin typeface="Calibri" panose="020F0502020204030204" pitchFamily="34" charset="0"/>
              </a:rPr>
              <a:t>policy, specifically </a:t>
            </a:r>
            <a:r>
              <a:rPr lang="en-US" sz="2000" b="1" dirty="0">
                <a:solidFill>
                  <a:srgbClr val="000000"/>
                </a:solidFill>
                <a:latin typeface="Calibri" panose="020F0502020204030204" pitchFamily="34" charset="0"/>
              </a:rPr>
              <a:t>in </a:t>
            </a:r>
            <a:r>
              <a:rPr lang="en-US" sz="2000" b="1" dirty="0" smtClean="0">
                <a:solidFill>
                  <a:srgbClr val="000000"/>
                </a:solidFill>
                <a:latin typeface="Calibri" panose="020F0502020204030204" pitchFamily="34" charset="0"/>
              </a:rPr>
              <a:t>buildings, </a:t>
            </a:r>
            <a:r>
              <a:rPr lang="en-US" sz="2000" b="1" dirty="0">
                <a:solidFill>
                  <a:srgbClr val="000000"/>
                </a:solidFill>
                <a:latin typeface="Calibri" panose="020F0502020204030204" pitchFamily="34" charset="0"/>
              </a:rPr>
              <a:t>a sector which is essential to address in order to reach EU </a:t>
            </a:r>
            <a:r>
              <a:rPr lang="en-US" sz="2000" b="1" dirty="0" err="1">
                <a:solidFill>
                  <a:srgbClr val="000000"/>
                </a:solidFill>
                <a:latin typeface="Calibri" panose="020F0502020204030204" pitchFamily="34" charset="0"/>
              </a:rPr>
              <a:t>decarbonisation</a:t>
            </a:r>
            <a:r>
              <a:rPr lang="en-US" sz="2000" b="1" dirty="0">
                <a:solidFill>
                  <a:srgbClr val="000000"/>
                </a:solidFill>
                <a:latin typeface="Calibri" panose="020F0502020204030204" pitchFamily="34" charset="0"/>
              </a:rPr>
              <a:t> </a:t>
            </a:r>
            <a:r>
              <a:rPr lang="en-US" sz="2000" b="1" dirty="0" smtClean="0">
                <a:solidFill>
                  <a:srgbClr val="000000"/>
                </a:solidFill>
                <a:latin typeface="Calibri" panose="020F0502020204030204" pitchFamily="34" charset="0"/>
              </a:rPr>
              <a:t>objectives</a:t>
            </a:r>
            <a:endParaRPr lang="it-IT" sz="2000" b="1" dirty="0"/>
          </a:p>
        </p:txBody>
      </p:sp>
      <p:grpSp>
        <p:nvGrpSpPr>
          <p:cNvPr id="13" name="Gruppo 12"/>
          <p:cNvGrpSpPr/>
          <p:nvPr/>
        </p:nvGrpSpPr>
        <p:grpSpPr>
          <a:xfrm>
            <a:off x="8205" y="883601"/>
            <a:ext cx="3564335" cy="3612021"/>
            <a:chOff x="8205" y="883601"/>
            <a:chExt cx="3564335" cy="3612021"/>
          </a:xfrm>
        </p:grpSpPr>
        <p:pic>
          <p:nvPicPr>
            <p:cNvPr id="2052" name="Picture 4" descr="http://www.europeanbioenergyday.eu/wp-content/uploads/2017/08/17.-EU-gross-final-energy-consumption-HC2-1024x85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05" y="883601"/>
              <a:ext cx="3564335" cy="3541226"/>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a:off x="3040912" y="2892056"/>
              <a:ext cx="531628" cy="1603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p:cNvSpPr/>
          <p:nvPr/>
        </p:nvSpPr>
        <p:spPr>
          <a:xfrm>
            <a:off x="4827185" y="1044497"/>
            <a:ext cx="4140000" cy="3477875"/>
          </a:xfrm>
          <a:prstGeom prst="rect">
            <a:avLst/>
          </a:prstGeom>
        </p:spPr>
        <p:txBody>
          <a:bodyPr wrap="square">
            <a:spAutoFit/>
          </a:bodyPr>
          <a:lstStyle/>
          <a:p>
            <a:pPr>
              <a:spcAft>
                <a:spcPts val="1200"/>
              </a:spcAft>
            </a:pPr>
            <a:r>
              <a:rPr lang="en-US" sz="2000" b="1" dirty="0">
                <a:solidFill>
                  <a:srgbClr val="C55A11"/>
                </a:solidFill>
                <a:latin typeface="Calibri" panose="020F0502020204030204" pitchFamily="34" charset="0"/>
              </a:rPr>
              <a:t>Heating and cooling </a:t>
            </a:r>
            <a:r>
              <a:rPr lang="en-US" sz="2000" b="1" dirty="0">
                <a:solidFill>
                  <a:srgbClr val="000000"/>
                </a:solidFill>
                <a:latin typeface="Calibri" panose="020F0502020204030204" pitchFamily="34" charset="0"/>
              </a:rPr>
              <a:t>represents around 50% of total EU energy consumption, of which 82% is powered by fossil </a:t>
            </a:r>
            <a:r>
              <a:rPr lang="en-US" sz="2000" b="1" dirty="0" smtClean="0">
                <a:solidFill>
                  <a:srgbClr val="000000"/>
                </a:solidFill>
                <a:latin typeface="Calibri" panose="020F0502020204030204" pitchFamily="34" charset="0"/>
              </a:rPr>
              <a:t>fuels</a:t>
            </a:r>
          </a:p>
          <a:p>
            <a:pPr>
              <a:spcAft>
                <a:spcPts val="1200"/>
              </a:spcAft>
            </a:pPr>
            <a:endParaRPr lang="en-US" sz="2000" b="1" dirty="0" smtClean="0">
              <a:solidFill>
                <a:srgbClr val="000000"/>
              </a:solidFill>
              <a:latin typeface="Calibri" panose="020F0502020204030204" pitchFamily="34" charset="0"/>
            </a:endParaRPr>
          </a:p>
          <a:p>
            <a:pPr>
              <a:spcAft>
                <a:spcPts val="1200"/>
              </a:spcAft>
            </a:pPr>
            <a:r>
              <a:rPr lang="en-US" sz="2000" b="1" dirty="0" smtClean="0">
                <a:solidFill>
                  <a:srgbClr val="000000"/>
                </a:solidFill>
                <a:latin typeface="Calibri" panose="020F0502020204030204" pitchFamily="34" charset="0"/>
              </a:rPr>
              <a:t>Bioenergy </a:t>
            </a:r>
            <a:r>
              <a:rPr lang="en-US" sz="2000" b="1" dirty="0">
                <a:solidFill>
                  <a:srgbClr val="000000"/>
                </a:solidFill>
                <a:latin typeface="Calibri" panose="020F0502020204030204" pitchFamily="34" charset="0"/>
              </a:rPr>
              <a:t>is currently the leading renewable in heating and cooling (88%) representing 16% of European gross final consumption of energy in this </a:t>
            </a:r>
            <a:r>
              <a:rPr lang="en-US" sz="2000" b="1" dirty="0" smtClean="0">
                <a:solidFill>
                  <a:srgbClr val="000000"/>
                </a:solidFill>
                <a:latin typeface="Calibri" panose="020F0502020204030204" pitchFamily="34" charset="0"/>
              </a:rPr>
              <a:t>sector</a:t>
            </a:r>
            <a:endParaRPr lang="en-US" sz="2000" b="1" dirty="0">
              <a:solidFill>
                <a:srgbClr val="000000"/>
              </a:solidFill>
              <a:latin typeface="Calibri" panose="020F0502020204030204" pitchFamily="34" charset="0"/>
            </a:endParaRPr>
          </a:p>
        </p:txBody>
      </p:sp>
      <p:sp>
        <p:nvSpPr>
          <p:cNvPr id="23" name="7 Marcador de texto"/>
          <p:cNvSpPr txBox="1">
            <a:spLocks/>
          </p:cNvSpPr>
          <p:nvPr/>
        </p:nvSpPr>
        <p:spPr>
          <a:xfrm>
            <a:off x="1366037" y="98029"/>
            <a:ext cx="684229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Bioenergy and Solid Biomass</a:t>
            </a:r>
            <a:endParaRPr lang="es-ES" sz="2800" b="1" dirty="0"/>
          </a:p>
        </p:txBody>
      </p:sp>
      <p:pic>
        <p:nvPicPr>
          <p:cNvPr id="20" name="Picture 4" descr="http://www.europeanbioenergyday.eu/wp-content/uploads/2017/08/17.-EU-gross-final-energy-consumption-HC2-1024x85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23902" y="3173534"/>
            <a:ext cx="1863283" cy="11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5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a:solidFill>
                    <a:schemeClr val="bg1"/>
                  </a:solidFill>
                </a:rPr>
                <a:t>6</a:t>
              </a:r>
              <a:endParaRPr lang="it-IT" sz="1600" b="1" dirty="0">
                <a:solidFill>
                  <a:schemeClr val="bg1"/>
                </a:solidFill>
              </a:endParaRPr>
            </a:p>
          </p:txBody>
        </p:sp>
      </p:grpSp>
      <p:sp>
        <p:nvSpPr>
          <p:cNvPr id="7" name="CasellaDiTesto 6"/>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02</a:t>
            </a:r>
            <a:endParaRPr lang="it-IT" b="1" dirty="0">
              <a:solidFill>
                <a:srgbClr val="A48A7A"/>
              </a:solidFill>
            </a:endParaRPr>
          </a:p>
        </p:txBody>
      </p:sp>
      <p:sp>
        <p:nvSpPr>
          <p:cNvPr id="12" name="Rettangolo 11"/>
          <p:cNvSpPr/>
          <p:nvPr/>
        </p:nvSpPr>
        <p:spPr>
          <a:xfrm>
            <a:off x="2412000" y="838800"/>
            <a:ext cx="6732000" cy="4785926"/>
          </a:xfrm>
          <a:prstGeom prst="rect">
            <a:avLst/>
          </a:prstGeom>
        </p:spPr>
        <p:txBody>
          <a:bodyPr wrap="square">
            <a:spAutoFit/>
          </a:bodyPr>
          <a:lstStyle/>
          <a:p>
            <a:pPr>
              <a:spcAft>
                <a:spcPts val="1800"/>
              </a:spcAft>
            </a:pPr>
            <a:r>
              <a:rPr lang="en-US" sz="2600" b="1" dirty="0">
                <a:solidFill>
                  <a:schemeClr val="accent4">
                    <a:lumMod val="50000"/>
                  </a:schemeClr>
                </a:solidFill>
              </a:rPr>
              <a:t>The contribution of </a:t>
            </a:r>
            <a:r>
              <a:rPr lang="en-US" sz="2600" b="1" dirty="0">
                <a:solidFill>
                  <a:schemeClr val="accent2">
                    <a:lumMod val="75000"/>
                  </a:schemeClr>
                </a:solidFill>
              </a:rPr>
              <a:t>bioenergy</a:t>
            </a:r>
            <a:r>
              <a:rPr lang="en-US" sz="2600" b="1" dirty="0">
                <a:solidFill>
                  <a:schemeClr val="accent4">
                    <a:lumMod val="50000"/>
                  </a:schemeClr>
                </a:solidFill>
              </a:rPr>
              <a:t> to a low-carbon scenario is of crucial importance</a:t>
            </a:r>
          </a:p>
          <a:p>
            <a:pPr>
              <a:spcAft>
                <a:spcPts val="1800"/>
              </a:spcAft>
            </a:pPr>
            <a:r>
              <a:rPr lang="en-US" sz="2600" b="1" dirty="0">
                <a:solidFill>
                  <a:schemeClr val="accent4">
                    <a:lumMod val="50000"/>
                  </a:schemeClr>
                </a:solidFill>
              </a:rPr>
              <a:t>Sustainable bioenergy is an essential element in the portfolio of measures for a </a:t>
            </a:r>
            <a:r>
              <a:rPr lang="en-US" sz="2600" b="1" dirty="0">
                <a:solidFill>
                  <a:schemeClr val="accent2">
                    <a:lumMod val="75000"/>
                  </a:schemeClr>
                </a:solidFill>
              </a:rPr>
              <a:t>low-carbon </a:t>
            </a:r>
            <a:r>
              <a:rPr lang="en-US" sz="2600" b="1" dirty="0" smtClean="0">
                <a:solidFill>
                  <a:schemeClr val="accent2">
                    <a:lumMod val="75000"/>
                  </a:schemeClr>
                </a:solidFill>
              </a:rPr>
              <a:t>energy system </a:t>
            </a:r>
            <a:r>
              <a:rPr lang="en-US" sz="2600" b="1" dirty="0" smtClean="0">
                <a:solidFill>
                  <a:schemeClr val="accent4">
                    <a:lumMod val="50000"/>
                  </a:schemeClr>
                </a:solidFill>
              </a:rPr>
              <a:t>also </a:t>
            </a:r>
            <a:r>
              <a:rPr lang="en-US" sz="2600" b="1" dirty="0" smtClean="0">
                <a:solidFill>
                  <a:schemeClr val="accent4">
                    <a:lumMod val="50000"/>
                  </a:schemeClr>
                </a:solidFill>
              </a:rPr>
              <a:t>in the years to come</a:t>
            </a:r>
            <a:endParaRPr lang="en-US" sz="2600" b="1" dirty="0">
              <a:solidFill>
                <a:schemeClr val="accent4">
                  <a:lumMod val="50000"/>
                </a:schemeClr>
              </a:solidFill>
            </a:endParaRPr>
          </a:p>
          <a:p>
            <a:pPr>
              <a:spcAft>
                <a:spcPts val="1800"/>
              </a:spcAft>
            </a:pPr>
            <a:r>
              <a:rPr lang="en-US" sz="2600" b="1" dirty="0">
                <a:solidFill>
                  <a:schemeClr val="accent4">
                    <a:lumMod val="50000"/>
                  </a:schemeClr>
                </a:solidFill>
              </a:rPr>
              <a:t>E</a:t>
            </a:r>
            <a:r>
              <a:rPr lang="en-US" sz="2600" b="1" dirty="0" smtClean="0">
                <a:solidFill>
                  <a:schemeClr val="accent4">
                    <a:lumMod val="50000"/>
                  </a:schemeClr>
                </a:solidFill>
              </a:rPr>
              <a:t>nergy from </a:t>
            </a:r>
            <a:r>
              <a:rPr lang="en-US" sz="2600" b="1" dirty="0" smtClean="0">
                <a:solidFill>
                  <a:srgbClr val="C55A11"/>
                </a:solidFill>
              </a:rPr>
              <a:t>solid biomass </a:t>
            </a:r>
            <a:r>
              <a:rPr lang="en-US" sz="2600" b="1" dirty="0" smtClean="0">
                <a:solidFill>
                  <a:schemeClr val="accent4">
                    <a:lumMod val="50000"/>
                  </a:schemeClr>
                </a:solidFill>
              </a:rPr>
              <a:t>is a strategic </a:t>
            </a:r>
            <a:r>
              <a:rPr lang="en-US" sz="2600" b="1" dirty="0" smtClean="0">
                <a:solidFill>
                  <a:schemeClr val="accent4">
                    <a:lumMod val="50000"/>
                  </a:schemeClr>
                </a:solidFill>
              </a:rPr>
              <a:t>asset </a:t>
            </a:r>
            <a:r>
              <a:rPr lang="en-US" sz="2600" b="1" dirty="0" smtClean="0">
                <a:solidFill>
                  <a:schemeClr val="accent4">
                    <a:lumMod val="50000"/>
                  </a:schemeClr>
                </a:solidFill>
              </a:rPr>
              <a:t>in EU</a:t>
            </a:r>
          </a:p>
          <a:p>
            <a:pPr>
              <a:spcAft>
                <a:spcPts val="1800"/>
              </a:spcAft>
            </a:pPr>
            <a:r>
              <a:rPr lang="en-US" sz="2600" b="1" dirty="0" smtClean="0">
                <a:solidFill>
                  <a:schemeClr val="accent4">
                    <a:lumMod val="50000"/>
                  </a:schemeClr>
                </a:solidFill>
              </a:rPr>
              <a:t>The </a:t>
            </a:r>
            <a:r>
              <a:rPr lang="en-US" sz="2600" b="1" dirty="0">
                <a:solidFill>
                  <a:schemeClr val="accent4">
                    <a:lumMod val="50000"/>
                  </a:schemeClr>
                </a:solidFill>
              </a:rPr>
              <a:t>heating and cooling sector remains underestimated, showing great room for </a:t>
            </a:r>
            <a:r>
              <a:rPr lang="en-US" sz="2600" b="1" dirty="0" smtClean="0">
                <a:solidFill>
                  <a:schemeClr val="accent4">
                    <a:lumMod val="50000"/>
                  </a:schemeClr>
                </a:solidFill>
              </a:rPr>
              <a:t>improvement</a:t>
            </a:r>
            <a:endParaRPr lang="en-GB" sz="2600" b="1" i="0" dirty="0">
              <a:solidFill>
                <a:schemeClr val="accent4">
                  <a:lumMod val="50000"/>
                </a:schemeClr>
              </a:solidFill>
              <a:effectLst/>
            </a:endParaRPr>
          </a:p>
        </p:txBody>
      </p:sp>
      <p:sp>
        <p:nvSpPr>
          <p:cNvPr id="13" name="7 Marcador de texto"/>
          <p:cNvSpPr txBox="1">
            <a:spLocks/>
          </p:cNvSpPr>
          <p:nvPr/>
        </p:nvSpPr>
        <p:spPr>
          <a:xfrm>
            <a:off x="1366037" y="98029"/>
            <a:ext cx="684229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Bioenergy and Solid Biomass</a:t>
            </a:r>
            <a:endParaRPr lang="es-ES" sz="2800" b="1" dirty="0"/>
          </a:p>
        </p:txBody>
      </p:sp>
      <p:sp>
        <p:nvSpPr>
          <p:cNvPr id="14" name="CasellaDiTesto 13"/>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Tree>
    <p:extLst>
      <p:ext uri="{BB962C8B-B14F-4D97-AF65-F5344CB8AC3E}">
        <p14:creationId xmlns:p14="http://schemas.microsoft.com/office/powerpoint/2010/main" val="132489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7</a:t>
              </a:r>
              <a:endParaRPr lang="it-IT" sz="1600" b="1" dirty="0">
                <a:solidFill>
                  <a:schemeClr val="bg1"/>
                </a:solidFill>
              </a:endParaRPr>
            </a:p>
          </p:txBody>
        </p:sp>
      </p:grpSp>
      <p:sp>
        <p:nvSpPr>
          <p:cNvPr id="9" name="7 Marcador de texto"/>
          <p:cNvSpPr txBox="1">
            <a:spLocks/>
          </p:cNvSpPr>
          <p:nvPr/>
        </p:nvSpPr>
        <p:spPr>
          <a:xfrm>
            <a:off x="1121485" y="98029"/>
            <a:ext cx="782001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a:t>P</a:t>
            </a:r>
            <a:r>
              <a:rPr lang="es-ES" sz="2800" b="1" dirty="0" smtClean="0"/>
              <a:t>otential of the Pruning Energy Sector in </a:t>
            </a:r>
            <a:r>
              <a:rPr lang="es-ES" sz="2800" b="1" dirty="0"/>
              <a:t>Europe</a:t>
            </a:r>
          </a:p>
        </p:txBody>
      </p:sp>
      <p:pic>
        <p:nvPicPr>
          <p:cNvPr id="10" name="Immagine 9"/>
          <p:cNvPicPr>
            <a:picLocks noChangeAspect="1"/>
          </p:cNvPicPr>
          <p:nvPr/>
        </p:nvPicPr>
        <p:blipFill>
          <a:blip r:embed="rId4"/>
          <a:stretch>
            <a:fillRect/>
          </a:stretch>
        </p:blipFill>
        <p:spPr>
          <a:xfrm>
            <a:off x="4384081" y="952126"/>
            <a:ext cx="4571660" cy="2743102"/>
          </a:xfrm>
          <a:prstGeom prst="rect">
            <a:avLst/>
          </a:prstGeom>
        </p:spPr>
      </p:pic>
      <p:sp>
        <p:nvSpPr>
          <p:cNvPr id="13" name="CasellaDiTesto 18"/>
          <p:cNvSpPr txBox="1"/>
          <p:nvPr/>
        </p:nvSpPr>
        <p:spPr>
          <a:xfrm>
            <a:off x="72000" y="3773295"/>
            <a:ext cx="9000000" cy="2693045"/>
          </a:xfrm>
          <a:prstGeom prst="rect">
            <a:avLst/>
          </a:prstGeom>
          <a:noFill/>
        </p:spPr>
        <p:txBody>
          <a:bodyPr wrap="square" rtlCol="0">
            <a:spAutoFit/>
          </a:bodyPr>
          <a:lstStyle/>
          <a:p>
            <a:pPr marL="285750" indent="-285750">
              <a:spcAft>
                <a:spcPts val="600"/>
              </a:spcAft>
              <a:buClr>
                <a:schemeClr val="accent2">
                  <a:lumMod val="50000"/>
                </a:schemeClr>
              </a:buClr>
              <a:buSzPct val="150000"/>
              <a:buFont typeface="Arial" panose="020B0604020202020204" pitchFamily="34" charset="0"/>
              <a:buChar char="•"/>
            </a:pPr>
            <a:r>
              <a:rPr lang="en-US" sz="2400" b="1" dirty="0" smtClean="0">
                <a:solidFill>
                  <a:srgbClr val="59595B"/>
                </a:solidFill>
                <a:cs typeface="Arial"/>
              </a:rPr>
              <a:t>Fruit tree cultivation area = 11.33 </a:t>
            </a:r>
            <a:r>
              <a:rPr lang="en-US" sz="2400" b="1" dirty="0" err="1" smtClean="0">
                <a:solidFill>
                  <a:srgbClr val="59595B"/>
                </a:solidFill>
                <a:cs typeface="Arial"/>
              </a:rPr>
              <a:t>kha</a:t>
            </a:r>
            <a:endParaRPr lang="en-US" sz="2400" b="1" dirty="0" smtClean="0">
              <a:solidFill>
                <a:srgbClr val="59595B"/>
              </a:solidFill>
              <a:cs typeface="Arial"/>
            </a:endParaRPr>
          </a:p>
          <a:p>
            <a:pPr marL="285750" indent="-285750">
              <a:spcAft>
                <a:spcPts val="600"/>
              </a:spcAft>
              <a:buClr>
                <a:schemeClr val="accent2">
                  <a:lumMod val="50000"/>
                </a:schemeClr>
              </a:buClr>
              <a:buSzPct val="150000"/>
              <a:buFont typeface="Arial" panose="020B0604020202020204" pitchFamily="34" charset="0"/>
              <a:buChar char="•"/>
            </a:pPr>
            <a:r>
              <a:rPr lang="en-US" sz="2400" b="1" dirty="0" smtClean="0">
                <a:solidFill>
                  <a:srgbClr val="59595B"/>
                </a:solidFill>
                <a:cs typeface="Arial"/>
              </a:rPr>
              <a:t>Potential pruning availability = 25 </a:t>
            </a:r>
            <a:r>
              <a:rPr lang="en-US" sz="2400" b="1" dirty="0">
                <a:solidFill>
                  <a:srgbClr val="59595B"/>
                </a:solidFill>
                <a:cs typeface="Arial"/>
              </a:rPr>
              <a:t>M</a:t>
            </a:r>
            <a:r>
              <a:rPr lang="en-US" sz="2400" b="1" dirty="0" smtClean="0">
                <a:solidFill>
                  <a:srgbClr val="59595B"/>
                </a:solidFill>
                <a:cs typeface="Arial"/>
              </a:rPr>
              <a:t>t/y</a:t>
            </a:r>
          </a:p>
          <a:p>
            <a:pPr marL="285750" indent="-285750">
              <a:spcAft>
                <a:spcPts val="600"/>
              </a:spcAft>
              <a:buClr>
                <a:schemeClr val="accent2">
                  <a:lumMod val="50000"/>
                </a:schemeClr>
              </a:buClr>
              <a:buSzPct val="150000"/>
              <a:buFont typeface="Arial" panose="020B0604020202020204" pitchFamily="34" charset="0"/>
              <a:buChar char="•"/>
            </a:pPr>
            <a:r>
              <a:rPr lang="en-US" sz="2400" b="1" dirty="0" smtClean="0">
                <a:solidFill>
                  <a:srgbClr val="59595B"/>
                </a:solidFill>
                <a:cs typeface="Arial"/>
              </a:rPr>
              <a:t>Potential power generation = 23.9 </a:t>
            </a:r>
            <a:r>
              <a:rPr lang="en-US" sz="2400" b="1" dirty="0" err="1" smtClean="0">
                <a:solidFill>
                  <a:srgbClr val="59595B"/>
                </a:solidFill>
                <a:cs typeface="Arial"/>
              </a:rPr>
              <a:t>TWh</a:t>
            </a:r>
            <a:r>
              <a:rPr lang="en-US" sz="2400" b="1" dirty="0" smtClean="0">
                <a:solidFill>
                  <a:srgbClr val="59595B"/>
                </a:solidFill>
                <a:cs typeface="Arial"/>
              </a:rPr>
              <a:t>/y</a:t>
            </a:r>
          </a:p>
          <a:p>
            <a:pPr lvl="1">
              <a:spcAft>
                <a:spcPts val="600"/>
              </a:spcAft>
              <a:buClr>
                <a:schemeClr val="accent2">
                  <a:lumMod val="50000"/>
                </a:schemeClr>
              </a:buClr>
              <a:buSzPct val="150000"/>
            </a:pPr>
            <a:r>
              <a:rPr lang="en-US" sz="2400" b="1" dirty="0" smtClean="0">
                <a:solidFill>
                  <a:srgbClr val="59595B"/>
                </a:solidFill>
                <a:cs typeface="Arial"/>
              </a:rPr>
              <a:t>(= 3 GW installing capacity; = 4.9 Billion €; = 15 Million of people) </a:t>
            </a:r>
          </a:p>
          <a:p>
            <a:pPr marL="285750" indent="-285750">
              <a:spcAft>
                <a:spcPts val="600"/>
              </a:spcAft>
              <a:buClr>
                <a:schemeClr val="accent2">
                  <a:lumMod val="50000"/>
                </a:schemeClr>
              </a:buClr>
              <a:buSzPct val="150000"/>
              <a:buFont typeface="Arial" panose="020B0604020202020204" pitchFamily="34" charset="0"/>
              <a:buChar char="•"/>
            </a:pPr>
            <a:r>
              <a:rPr lang="en-US" sz="2400" b="1" dirty="0" smtClean="0">
                <a:solidFill>
                  <a:srgbClr val="59595B"/>
                </a:solidFill>
                <a:cs typeface="Arial"/>
              </a:rPr>
              <a:t>Potential heat generation = 57.9 </a:t>
            </a:r>
            <a:r>
              <a:rPr lang="en-US" sz="2400" b="1" dirty="0" err="1" smtClean="0">
                <a:solidFill>
                  <a:srgbClr val="59595B"/>
                </a:solidFill>
                <a:cs typeface="Arial"/>
              </a:rPr>
              <a:t>TWh</a:t>
            </a:r>
            <a:r>
              <a:rPr lang="en-US" sz="2400" b="1" dirty="0" smtClean="0">
                <a:solidFill>
                  <a:srgbClr val="59595B"/>
                </a:solidFill>
                <a:cs typeface="Arial"/>
              </a:rPr>
              <a:t>/y</a:t>
            </a:r>
          </a:p>
          <a:p>
            <a:pPr lvl="1">
              <a:spcAft>
                <a:spcPts val="600"/>
              </a:spcAft>
              <a:buClr>
                <a:schemeClr val="accent2">
                  <a:lumMod val="50000"/>
                </a:schemeClr>
              </a:buClr>
              <a:buSzPct val="150000"/>
            </a:pPr>
            <a:r>
              <a:rPr lang="en-US" sz="2400" b="1" dirty="0" smtClean="0">
                <a:solidFill>
                  <a:srgbClr val="59595B"/>
                </a:solidFill>
                <a:cs typeface="Arial"/>
              </a:rPr>
              <a:t>(= 7 GW installing capacity; = 3.6 Billion €)</a:t>
            </a:r>
          </a:p>
        </p:txBody>
      </p:sp>
      <p:grpSp>
        <p:nvGrpSpPr>
          <p:cNvPr id="16" name="Gruppo 15"/>
          <p:cNvGrpSpPr>
            <a:grpSpLocks noChangeAspect="1"/>
          </p:cNvGrpSpPr>
          <p:nvPr/>
        </p:nvGrpSpPr>
        <p:grpSpPr>
          <a:xfrm>
            <a:off x="5535867" y="3640006"/>
            <a:ext cx="3465409" cy="1080000"/>
            <a:chOff x="5980604" y="3640006"/>
            <a:chExt cx="5794912" cy="1597096"/>
          </a:xfrm>
        </p:grpSpPr>
        <p:pic>
          <p:nvPicPr>
            <p:cNvPr id="14" name="Immagine 13"/>
            <p:cNvPicPr>
              <a:picLocks noChangeAspect="1"/>
            </p:cNvPicPr>
            <p:nvPr/>
          </p:nvPicPr>
          <p:blipFill>
            <a:blip r:embed="rId5"/>
            <a:stretch>
              <a:fillRect/>
            </a:stretch>
          </p:blipFill>
          <p:spPr>
            <a:xfrm>
              <a:off x="5980604" y="3640007"/>
              <a:ext cx="3946866" cy="1597095"/>
            </a:xfrm>
            <a:prstGeom prst="rect">
              <a:avLst/>
            </a:prstGeom>
          </p:spPr>
        </p:pic>
        <p:pic>
          <p:nvPicPr>
            <p:cNvPr id="15" name="Immagine 14"/>
            <p:cNvPicPr>
              <a:picLocks noChangeAspect="1"/>
            </p:cNvPicPr>
            <p:nvPr/>
          </p:nvPicPr>
          <p:blipFill>
            <a:blip r:embed="rId6"/>
            <a:stretch>
              <a:fillRect/>
            </a:stretch>
          </p:blipFill>
          <p:spPr>
            <a:xfrm>
              <a:off x="8390964" y="3640006"/>
              <a:ext cx="3384552" cy="1597095"/>
            </a:xfrm>
            <a:prstGeom prst="rect">
              <a:avLst/>
            </a:prstGeom>
          </p:spPr>
        </p:pic>
      </p:grpSp>
      <p:pic>
        <p:nvPicPr>
          <p:cNvPr id="17" name="Immagine 16"/>
          <p:cNvPicPr>
            <a:picLocks noChangeAspect="1"/>
          </p:cNvPicPr>
          <p:nvPr/>
        </p:nvPicPr>
        <p:blipFill>
          <a:blip r:embed="rId7"/>
          <a:stretch>
            <a:fillRect/>
          </a:stretch>
        </p:blipFill>
        <p:spPr>
          <a:xfrm>
            <a:off x="-4235" y="913151"/>
            <a:ext cx="4573183" cy="2744626"/>
          </a:xfrm>
          <a:prstGeom prst="rect">
            <a:avLst/>
          </a:prstGeom>
        </p:spPr>
      </p:pic>
    </p:spTree>
    <p:extLst>
      <p:ext uri="{BB962C8B-B14F-4D97-AF65-F5344CB8AC3E}">
        <p14:creationId xmlns:p14="http://schemas.microsoft.com/office/powerpoint/2010/main" val="1603373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519446"/>
            <a:ext cx="8955741" cy="338554"/>
          </a:xfrm>
          <a:prstGeom prst="rect">
            <a:avLst/>
          </a:prstGeom>
        </p:spPr>
        <p:txBody>
          <a:bodyPr wrap="square">
            <a:spAutoFit/>
          </a:bodyPr>
          <a:lstStyle/>
          <a:p>
            <a:pPr algn="ctr"/>
            <a:r>
              <a:rPr lang="en-GB" sz="1600" b="0" i="1" u="none" strike="noStrike" baseline="0" dirty="0" smtClean="0">
                <a:solidFill>
                  <a:srgbClr val="59595B"/>
                </a:solidFill>
                <a:latin typeface="CIDFont+F3"/>
              </a:rPr>
              <a:t>European Parliament</a:t>
            </a:r>
            <a:r>
              <a:rPr lang="en-GB" sz="1600" b="0" i="1" u="none" strike="noStrike" dirty="0" smtClean="0">
                <a:solidFill>
                  <a:srgbClr val="59595B"/>
                </a:solidFill>
                <a:latin typeface="CIDFont+F3"/>
              </a:rPr>
              <a:t> – </a:t>
            </a:r>
            <a:r>
              <a:rPr lang="en-GB" sz="1600" i="1" dirty="0" smtClean="0">
                <a:solidFill>
                  <a:srgbClr val="59595B"/>
                </a:solidFill>
                <a:latin typeface="CIDFont+F3"/>
              </a:rPr>
              <a:t>Agro-residues at the crossroads towards 2030 </a:t>
            </a:r>
            <a:r>
              <a:rPr lang="en-GB" sz="1600" i="1" dirty="0">
                <a:solidFill>
                  <a:srgbClr val="59595B"/>
                </a:solidFill>
                <a:latin typeface="CIDFont+F3"/>
              </a:rPr>
              <a:t>–</a:t>
            </a:r>
            <a:r>
              <a:rPr lang="en-GB" sz="1600" b="0" i="1" u="none" strike="noStrike" baseline="0" dirty="0" smtClean="0">
                <a:solidFill>
                  <a:srgbClr val="59595B"/>
                </a:solidFill>
                <a:latin typeface="CIDFont+F3"/>
              </a:rPr>
              <a:t> Brussels, 17 May 2018</a:t>
            </a:r>
          </a:p>
        </p:txBody>
      </p:sp>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a:solidFill>
                    <a:schemeClr val="bg1"/>
                  </a:solidFill>
                </a:rPr>
                <a:t>8</a:t>
              </a:r>
              <a:endParaRPr lang="it-IT" sz="1600" b="1" dirty="0">
                <a:solidFill>
                  <a:schemeClr val="bg1"/>
                </a:solidFill>
              </a:endParaRPr>
            </a:p>
          </p:txBody>
        </p:sp>
      </p:grpSp>
      <p:sp>
        <p:nvSpPr>
          <p:cNvPr id="7" name="CasellaDiTesto 6"/>
          <p:cNvSpPr txBox="1"/>
          <p:nvPr/>
        </p:nvSpPr>
        <p:spPr>
          <a:xfrm>
            <a:off x="175933" y="3275695"/>
            <a:ext cx="2340000" cy="2646878"/>
          </a:xfrm>
          <a:prstGeom prst="rect">
            <a:avLst/>
          </a:prstGeom>
          <a:noFill/>
        </p:spPr>
        <p:txBody>
          <a:bodyPr wrap="square" rtlCol="0">
            <a:spAutoFit/>
          </a:bodyPr>
          <a:lstStyle/>
          <a:p>
            <a:r>
              <a:rPr lang="it-IT" sz="16600" b="1" dirty="0" smtClean="0">
                <a:solidFill>
                  <a:srgbClr val="A48A7A"/>
                </a:solidFill>
              </a:rPr>
              <a:t>03</a:t>
            </a:r>
            <a:endParaRPr lang="it-IT" b="1" dirty="0">
              <a:solidFill>
                <a:srgbClr val="A48A7A"/>
              </a:solidFill>
            </a:endParaRPr>
          </a:p>
        </p:txBody>
      </p:sp>
      <p:sp>
        <p:nvSpPr>
          <p:cNvPr id="12" name="Rettangolo 11"/>
          <p:cNvSpPr/>
          <p:nvPr/>
        </p:nvSpPr>
        <p:spPr>
          <a:xfrm>
            <a:off x="2412000" y="2189142"/>
            <a:ext cx="6732000" cy="3123932"/>
          </a:xfrm>
          <a:prstGeom prst="rect">
            <a:avLst/>
          </a:prstGeom>
        </p:spPr>
        <p:txBody>
          <a:bodyPr wrap="square">
            <a:spAutoFit/>
          </a:bodyPr>
          <a:lstStyle/>
          <a:p>
            <a:pPr>
              <a:spcAft>
                <a:spcPts val="1800"/>
              </a:spcAft>
            </a:pPr>
            <a:r>
              <a:rPr lang="en-US" sz="2600" b="1" dirty="0" smtClean="0">
                <a:solidFill>
                  <a:schemeClr val="accent4">
                    <a:lumMod val="50000"/>
                  </a:schemeClr>
                </a:solidFill>
              </a:rPr>
              <a:t>Agro-residues (and particularly pruning) are a relevant renewable energy source, but still not used or largely under-used</a:t>
            </a:r>
          </a:p>
          <a:p>
            <a:pPr>
              <a:spcAft>
                <a:spcPts val="1800"/>
              </a:spcAft>
            </a:pPr>
            <a:r>
              <a:rPr lang="en-US" sz="2600" b="1" dirty="0" smtClean="0">
                <a:solidFill>
                  <a:schemeClr val="accent4">
                    <a:lumMod val="50000"/>
                  </a:schemeClr>
                </a:solidFill>
              </a:rPr>
              <a:t>The energy (</a:t>
            </a:r>
            <a:r>
              <a:rPr lang="en-US" sz="2600" b="1" dirty="0" smtClean="0">
                <a:solidFill>
                  <a:schemeClr val="accent2">
                    <a:lumMod val="75000"/>
                  </a:schemeClr>
                </a:solidFill>
              </a:rPr>
              <a:t>heat &amp; electricity</a:t>
            </a:r>
            <a:r>
              <a:rPr lang="en-US" sz="2600" b="1" dirty="0" smtClean="0">
                <a:solidFill>
                  <a:schemeClr val="accent4">
                    <a:lumMod val="50000"/>
                  </a:schemeClr>
                </a:solidFill>
              </a:rPr>
              <a:t>) that can be obtained by mobilizing pruning residues in EU is potentially impressive and should be sustainably tapped</a:t>
            </a:r>
          </a:p>
        </p:txBody>
      </p:sp>
      <p:sp>
        <p:nvSpPr>
          <p:cNvPr id="14" name="CasellaDiTesto 13"/>
          <p:cNvSpPr txBox="1"/>
          <p:nvPr/>
        </p:nvSpPr>
        <p:spPr>
          <a:xfrm>
            <a:off x="175932" y="5204083"/>
            <a:ext cx="6458783" cy="1323439"/>
          </a:xfrm>
          <a:prstGeom prst="rect">
            <a:avLst/>
          </a:prstGeom>
          <a:noFill/>
        </p:spPr>
        <p:txBody>
          <a:bodyPr wrap="square" rtlCol="0">
            <a:spAutoFit/>
          </a:bodyPr>
          <a:lstStyle/>
          <a:p>
            <a:r>
              <a:rPr lang="en-GB" sz="8000" b="1" dirty="0" smtClean="0">
                <a:solidFill>
                  <a:schemeClr val="accent6">
                    <a:lumMod val="75000"/>
                  </a:schemeClr>
                </a:solidFill>
              </a:rPr>
              <a:t>Key message</a:t>
            </a:r>
            <a:endParaRPr lang="en-GB" sz="1050" b="1" dirty="0">
              <a:solidFill>
                <a:schemeClr val="accent6">
                  <a:lumMod val="75000"/>
                </a:schemeClr>
              </a:solidFill>
            </a:endParaRPr>
          </a:p>
        </p:txBody>
      </p:sp>
      <p:sp>
        <p:nvSpPr>
          <p:cNvPr id="16" name="7 Marcador de texto"/>
          <p:cNvSpPr txBox="1">
            <a:spLocks/>
          </p:cNvSpPr>
          <p:nvPr/>
        </p:nvSpPr>
        <p:spPr>
          <a:xfrm>
            <a:off x="1121485" y="98029"/>
            <a:ext cx="7820017"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a:t>P</a:t>
            </a:r>
            <a:r>
              <a:rPr lang="es-ES" sz="2800" b="1" dirty="0" smtClean="0"/>
              <a:t>otential of the Pruning Energy Sector in </a:t>
            </a:r>
            <a:r>
              <a:rPr lang="es-ES" sz="2800" b="1" dirty="0"/>
              <a:t>Europe</a:t>
            </a:r>
          </a:p>
        </p:txBody>
      </p:sp>
    </p:spTree>
    <p:extLst>
      <p:ext uri="{BB962C8B-B14F-4D97-AF65-F5344CB8AC3E}">
        <p14:creationId xmlns:p14="http://schemas.microsoft.com/office/powerpoint/2010/main" val="220784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874059"/>
          </a:xfrm>
          <a:prstGeom prst="rect">
            <a:avLst/>
          </a:prstGeom>
          <a:gradFill>
            <a:gsLst>
              <a:gs pos="100000">
                <a:schemeClr val="bg1">
                  <a:lumMod val="85000"/>
                </a:schemeClr>
              </a:gs>
              <a:gs pos="5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www.up-running-observatory.eu/images/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8908" y="0"/>
            <a:ext cx="987198" cy="9876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o 7"/>
          <p:cNvGrpSpPr/>
          <p:nvPr/>
        </p:nvGrpSpPr>
        <p:grpSpPr>
          <a:xfrm>
            <a:off x="8336964" y="242259"/>
            <a:ext cx="468000" cy="360000"/>
            <a:chOff x="8336964" y="363282"/>
            <a:chExt cx="468000" cy="360000"/>
          </a:xfrm>
        </p:grpSpPr>
        <p:sp>
          <p:nvSpPr>
            <p:cNvPr id="5" name="Ovale 4"/>
            <p:cNvSpPr/>
            <p:nvPr/>
          </p:nvSpPr>
          <p:spPr>
            <a:xfrm>
              <a:off x="8390964" y="363282"/>
              <a:ext cx="360000" cy="36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p>
          </p:txBody>
        </p:sp>
        <p:sp>
          <p:nvSpPr>
            <p:cNvPr id="6" name="CasellaDiTesto 5"/>
            <p:cNvSpPr txBox="1"/>
            <p:nvPr/>
          </p:nvSpPr>
          <p:spPr>
            <a:xfrm>
              <a:off x="8336964" y="374005"/>
              <a:ext cx="468000" cy="338554"/>
            </a:xfrm>
            <a:prstGeom prst="rect">
              <a:avLst/>
            </a:prstGeom>
            <a:noFill/>
          </p:spPr>
          <p:txBody>
            <a:bodyPr wrap="square" rtlCol="0">
              <a:spAutoFit/>
            </a:bodyPr>
            <a:lstStyle/>
            <a:p>
              <a:pPr algn="ctr"/>
              <a:r>
                <a:rPr lang="it-IT" sz="1600" b="1" dirty="0" smtClean="0">
                  <a:solidFill>
                    <a:schemeClr val="bg1"/>
                  </a:solidFill>
                </a:rPr>
                <a:t>9</a:t>
              </a:r>
              <a:endParaRPr lang="it-IT" sz="1600" b="1" dirty="0">
                <a:solidFill>
                  <a:schemeClr val="bg1"/>
                </a:solidFill>
              </a:endParaRPr>
            </a:p>
          </p:txBody>
        </p:sp>
      </p:grpSp>
      <p:sp>
        <p:nvSpPr>
          <p:cNvPr id="11" name="7 Marcador de texto"/>
          <p:cNvSpPr txBox="1">
            <a:spLocks/>
          </p:cNvSpPr>
          <p:nvPr/>
        </p:nvSpPr>
        <p:spPr>
          <a:xfrm>
            <a:off x="1366038" y="98029"/>
            <a:ext cx="6084000" cy="64274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800" b="1" dirty="0" smtClean="0"/>
              <a:t>Climate Friendly Energy Value Chains</a:t>
            </a:r>
            <a:endParaRPr lang="es-ES" sz="2800" b="1" dirty="0"/>
          </a:p>
        </p:txBody>
      </p:sp>
      <p:sp>
        <p:nvSpPr>
          <p:cNvPr id="12" name="CasellaDiTesto 18"/>
          <p:cNvSpPr txBox="1"/>
          <p:nvPr/>
        </p:nvSpPr>
        <p:spPr>
          <a:xfrm>
            <a:off x="0" y="928579"/>
            <a:ext cx="7776000" cy="523220"/>
          </a:xfrm>
          <a:prstGeom prst="rect">
            <a:avLst/>
          </a:prstGeom>
          <a:noFill/>
        </p:spPr>
        <p:txBody>
          <a:bodyPr wrap="square" rtlCol="0">
            <a:spAutoFit/>
          </a:bodyPr>
          <a:lstStyle/>
          <a:p>
            <a:pPr algn="just">
              <a:spcAft>
                <a:spcPts val="600"/>
              </a:spcAft>
              <a:buClr>
                <a:schemeClr val="accent6">
                  <a:lumMod val="75000"/>
                </a:schemeClr>
              </a:buClr>
            </a:pPr>
            <a:r>
              <a:rPr lang="en-US" sz="2800" b="1" dirty="0" smtClean="0">
                <a:solidFill>
                  <a:srgbClr val="A48A7A"/>
                </a:solidFill>
                <a:cs typeface="Arial"/>
              </a:rPr>
              <a:t>How much GHG emissions are potentially saved ?</a:t>
            </a:r>
          </a:p>
        </p:txBody>
      </p:sp>
      <p:sp>
        <p:nvSpPr>
          <p:cNvPr id="19" name="CasellaDiTesto 18"/>
          <p:cNvSpPr txBox="1"/>
          <p:nvPr/>
        </p:nvSpPr>
        <p:spPr>
          <a:xfrm>
            <a:off x="5691772" y="4997729"/>
            <a:ext cx="3378268" cy="1938992"/>
          </a:xfrm>
          <a:prstGeom prst="rect">
            <a:avLst/>
          </a:prstGeom>
          <a:noFill/>
        </p:spPr>
        <p:txBody>
          <a:bodyPr wrap="square" rtlCol="0">
            <a:spAutoFit/>
          </a:bodyPr>
          <a:lstStyle/>
          <a:p>
            <a:pPr>
              <a:spcAft>
                <a:spcPts val="600"/>
              </a:spcAft>
              <a:buClr>
                <a:schemeClr val="accent2">
                  <a:lumMod val="50000"/>
                </a:schemeClr>
              </a:buClr>
              <a:buSzPct val="150000"/>
            </a:pPr>
            <a:r>
              <a:rPr lang="en-US" sz="2400" b="1" dirty="0" smtClean="0">
                <a:solidFill>
                  <a:srgbClr val="59595B"/>
                </a:solidFill>
                <a:cs typeface="Arial"/>
              </a:rPr>
              <a:t>This overall amount of CO</a:t>
            </a:r>
            <a:r>
              <a:rPr lang="en-US" sz="2400" b="1" baseline="-25000" dirty="0" smtClean="0">
                <a:solidFill>
                  <a:srgbClr val="59595B"/>
                </a:solidFill>
                <a:cs typeface="Arial"/>
              </a:rPr>
              <a:t>2</a:t>
            </a:r>
            <a:r>
              <a:rPr lang="en-US" sz="2400" b="1" dirty="0" smtClean="0">
                <a:solidFill>
                  <a:srgbClr val="59595B"/>
                </a:solidFill>
                <a:cs typeface="Arial"/>
              </a:rPr>
              <a:t> emission saved </a:t>
            </a:r>
            <a:r>
              <a:rPr lang="en-US" sz="2400" b="1" dirty="0">
                <a:solidFill>
                  <a:srgbClr val="59595B"/>
                </a:solidFill>
                <a:cs typeface="Arial"/>
              </a:rPr>
              <a:t>approximately corresponds </a:t>
            </a:r>
            <a:r>
              <a:rPr lang="en-US" sz="2400" b="1" dirty="0" smtClean="0">
                <a:solidFill>
                  <a:srgbClr val="59595B"/>
                </a:solidFill>
                <a:cs typeface="Arial"/>
              </a:rPr>
              <a:t>to 560 </a:t>
            </a:r>
            <a:r>
              <a:rPr lang="en-US" sz="2400" b="1" dirty="0" err="1" smtClean="0">
                <a:solidFill>
                  <a:srgbClr val="59595B"/>
                </a:solidFill>
                <a:cs typeface="Arial"/>
              </a:rPr>
              <a:t>kha</a:t>
            </a:r>
            <a:r>
              <a:rPr lang="en-US" sz="2400" b="1" dirty="0" smtClean="0">
                <a:solidFill>
                  <a:srgbClr val="59595B"/>
                </a:solidFill>
                <a:cs typeface="Arial"/>
              </a:rPr>
              <a:t> of new forested area</a:t>
            </a:r>
          </a:p>
        </p:txBody>
      </p:sp>
      <p:sp>
        <p:nvSpPr>
          <p:cNvPr id="22" name="CasellaDiTesto 21"/>
          <p:cNvSpPr txBox="1"/>
          <p:nvPr/>
        </p:nvSpPr>
        <p:spPr>
          <a:xfrm>
            <a:off x="128908" y="2404226"/>
            <a:ext cx="4302939" cy="1938992"/>
          </a:xfrm>
          <a:prstGeom prst="rect">
            <a:avLst/>
          </a:prstGeom>
          <a:noFill/>
        </p:spPr>
        <p:txBody>
          <a:bodyPr wrap="square" rtlCol="0">
            <a:spAutoFit/>
          </a:bodyPr>
          <a:lstStyle/>
          <a:p>
            <a:pPr>
              <a:spcAft>
                <a:spcPts val="600"/>
              </a:spcAft>
              <a:buClr>
                <a:schemeClr val="accent2">
                  <a:lumMod val="50000"/>
                </a:schemeClr>
              </a:buClr>
              <a:buSzPct val="150000"/>
            </a:pPr>
            <a:r>
              <a:rPr lang="en-US" sz="2400" b="1" dirty="0" smtClean="0">
                <a:solidFill>
                  <a:srgbClr val="59595B"/>
                </a:solidFill>
                <a:cs typeface="Arial"/>
                <a:sym typeface="Symbol" panose="05050102010706020507" pitchFamily="18" charset="2"/>
              </a:rPr>
              <a:t>23.9 </a:t>
            </a:r>
            <a:r>
              <a:rPr lang="en-US" sz="2400" b="1" dirty="0" err="1" smtClean="0">
                <a:solidFill>
                  <a:srgbClr val="59595B"/>
                </a:solidFill>
                <a:cs typeface="Arial"/>
                <a:sym typeface="Symbol" panose="05050102010706020507" pitchFamily="18" charset="2"/>
              </a:rPr>
              <a:t>TWh</a:t>
            </a:r>
            <a:r>
              <a:rPr lang="en-US" sz="2400" b="1" dirty="0" smtClean="0">
                <a:solidFill>
                  <a:srgbClr val="59595B"/>
                </a:solidFill>
                <a:cs typeface="Arial"/>
                <a:sym typeface="Symbol" panose="05050102010706020507" pitchFamily="18" charset="2"/>
              </a:rPr>
              <a:t> of electricity are theoretically able to substitute approximately 8.4 Mt of </a:t>
            </a:r>
            <a:r>
              <a:rPr lang="en-US" sz="2400" b="1" dirty="0" smtClean="0">
                <a:solidFill>
                  <a:srgbClr val="59595B"/>
                </a:solidFill>
                <a:cs typeface="Arial"/>
              </a:rPr>
              <a:t>CO</a:t>
            </a:r>
            <a:r>
              <a:rPr lang="en-US" sz="2400" b="1" baseline="-25000" dirty="0" smtClean="0">
                <a:solidFill>
                  <a:srgbClr val="59595B"/>
                </a:solidFill>
                <a:cs typeface="Arial"/>
              </a:rPr>
              <a:t>2</a:t>
            </a:r>
            <a:r>
              <a:rPr lang="en-US" sz="2400" b="1" dirty="0" smtClean="0">
                <a:solidFill>
                  <a:srgbClr val="59595B"/>
                </a:solidFill>
                <a:cs typeface="Arial"/>
                <a:sym typeface="Symbol" panose="05050102010706020507" pitchFamily="18" charset="2"/>
              </a:rPr>
              <a:t> equivalent (considering CCGT generation)</a:t>
            </a:r>
          </a:p>
        </p:txBody>
      </p:sp>
      <p:pic>
        <p:nvPicPr>
          <p:cNvPr id="23" name="Immagine 22"/>
          <p:cNvPicPr>
            <a:picLocks noChangeAspect="1"/>
          </p:cNvPicPr>
          <p:nvPr/>
        </p:nvPicPr>
        <p:blipFill rotWithShape="1">
          <a:blip r:embed="rId3" cstate="print">
            <a:extLst>
              <a:ext uri="{28A0092B-C50C-407E-A947-70E740481C1C}">
                <a14:useLocalDpi xmlns:a14="http://schemas.microsoft.com/office/drawing/2010/main"/>
              </a:ext>
            </a:extLst>
          </a:blip>
          <a:srcRect l="3744" t="11609" b="12494"/>
          <a:stretch/>
        </p:blipFill>
        <p:spPr>
          <a:xfrm>
            <a:off x="4285811" y="2654305"/>
            <a:ext cx="4733429" cy="1438835"/>
          </a:xfrm>
          <a:prstGeom prst="rect">
            <a:avLst/>
          </a:prstGeom>
        </p:spPr>
      </p:pic>
      <p:pic>
        <p:nvPicPr>
          <p:cNvPr id="14" name="Immagine 13"/>
          <p:cNvPicPr>
            <a:picLocks noChangeAspect="1"/>
          </p:cNvPicPr>
          <p:nvPr/>
        </p:nvPicPr>
        <p:blipFill rotWithShape="1">
          <a:blip r:embed="rId4" cstate="print">
            <a:extLst>
              <a:ext uri="{28A0092B-C50C-407E-A947-70E740481C1C}">
                <a14:useLocalDpi xmlns:a14="http://schemas.microsoft.com/office/drawing/2010/main"/>
              </a:ext>
            </a:extLst>
          </a:blip>
          <a:srcRect b="7312"/>
          <a:stretch/>
        </p:blipFill>
        <p:spPr>
          <a:xfrm>
            <a:off x="237176" y="5227069"/>
            <a:ext cx="5231502" cy="1480312"/>
          </a:xfrm>
          <a:prstGeom prst="rect">
            <a:avLst/>
          </a:prstGeom>
        </p:spPr>
      </p:pic>
      <p:sp>
        <p:nvSpPr>
          <p:cNvPr id="4" name="Rettangolo 3"/>
          <p:cNvSpPr/>
          <p:nvPr/>
        </p:nvSpPr>
        <p:spPr>
          <a:xfrm>
            <a:off x="22282" y="1397568"/>
            <a:ext cx="8527058" cy="830997"/>
          </a:xfrm>
          <a:prstGeom prst="rect">
            <a:avLst/>
          </a:prstGeom>
        </p:spPr>
        <p:txBody>
          <a:bodyPr wrap="square">
            <a:spAutoFit/>
          </a:bodyPr>
          <a:lstStyle/>
          <a:p>
            <a:r>
              <a:rPr lang="es-ES" sz="2400" b="1" dirty="0">
                <a:solidFill>
                  <a:srgbClr val="59595B"/>
                </a:solidFill>
              </a:rPr>
              <a:t>E</a:t>
            </a:r>
            <a:r>
              <a:rPr lang="es-ES" sz="2400" b="1" dirty="0" smtClean="0">
                <a:solidFill>
                  <a:srgbClr val="59595B"/>
                </a:solidFill>
              </a:rPr>
              <a:t>nergy value chains based on pruning reach a 90 % of GHG savings as compared with fossils (by LCA calculations) </a:t>
            </a:r>
            <a:endParaRPr lang="it-IT" sz="2400" b="1" dirty="0">
              <a:solidFill>
                <a:srgbClr val="59595B"/>
              </a:solidFill>
            </a:endParaRPr>
          </a:p>
        </p:txBody>
      </p:sp>
      <p:sp>
        <p:nvSpPr>
          <p:cNvPr id="15" name="CasellaDiTesto 18"/>
          <p:cNvSpPr txBox="1"/>
          <p:nvPr/>
        </p:nvSpPr>
        <p:spPr>
          <a:xfrm>
            <a:off x="0" y="4499937"/>
            <a:ext cx="7776000" cy="523220"/>
          </a:xfrm>
          <a:prstGeom prst="rect">
            <a:avLst/>
          </a:prstGeom>
          <a:noFill/>
        </p:spPr>
        <p:txBody>
          <a:bodyPr wrap="square" rtlCol="0">
            <a:spAutoFit/>
          </a:bodyPr>
          <a:lstStyle/>
          <a:p>
            <a:pPr algn="just">
              <a:spcAft>
                <a:spcPts val="600"/>
              </a:spcAft>
              <a:buClr>
                <a:schemeClr val="accent6">
                  <a:lumMod val="75000"/>
                </a:schemeClr>
              </a:buClr>
            </a:pPr>
            <a:r>
              <a:rPr lang="en-US" sz="2800" b="1" dirty="0" smtClean="0">
                <a:solidFill>
                  <a:srgbClr val="A48A7A"/>
                </a:solidFill>
                <a:cs typeface="Arial"/>
              </a:rPr>
              <a:t>How much CO2 is theoretically sequestered ?</a:t>
            </a:r>
          </a:p>
        </p:txBody>
      </p:sp>
    </p:spTree>
    <p:extLst>
      <p:ext uri="{BB962C8B-B14F-4D97-AF65-F5344CB8AC3E}">
        <p14:creationId xmlns:p14="http://schemas.microsoft.com/office/powerpoint/2010/main" val="584264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7348</TotalTime>
  <Words>1445</Words>
  <Application>Microsoft Office PowerPoint</Application>
  <PresentationFormat>Presentazione su schermo (4:3)</PresentationFormat>
  <Paragraphs>152</Paragraphs>
  <Slides>18</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18</vt:i4>
      </vt:variant>
    </vt:vector>
  </HeadingPairs>
  <TitlesOfParts>
    <vt:vector size="28" baseType="lpstr">
      <vt:lpstr>Abel</vt:lpstr>
      <vt:lpstr>Arial</vt:lpstr>
      <vt:lpstr>Calibri</vt:lpstr>
      <vt:lpstr>Calibri Light</vt:lpstr>
      <vt:lpstr>CIDFont+F3</vt:lpstr>
      <vt:lpstr>Roboto</vt:lpstr>
      <vt:lpstr>Symbol</vt:lpstr>
      <vt:lpstr>Times New Roman</vt:lpstr>
      <vt:lpstr>Wingdings 2</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very much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monteleone</dc:creator>
  <cp:lastModifiedBy>monteleonenew</cp:lastModifiedBy>
  <cp:revision>262</cp:revision>
  <dcterms:created xsi:type="dcterms:W3CDTF">2018-04-15T06:04:31Z</dcterms:created>
  <dcterms:modified xsi:type="dcterms:W3CDTF">2018-05-16T16:08:10Z</dcterms:modified>
</cp:coreProperties>
</file>